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5" r:id="rId2"/>
    <p:sldMasterId id="2147483687" r:id="rId3"/>
  </p:sldMasterIdLst>
  <p:notesMasterIdLst>
    <p:notesMasterId r:id="rId83"/>
  </p:notesMasterIdLst>
  <p:handoutMasterIdLst>
    <p:handoutMasterId r:id="rId84"/>
  </p:handoutMasterIdLst>
  <p:sldIdLst>
    <p:sldId id="256" r:id="rId4"/>
    <p:sldId id="714" r:id="rId5"/>
    <p:sldId id="728" r:id="rId6"/>
    <p:sldId id="729" r:id="rId7"/>
    <p:sldId id="730" r:id="rId8"/>
    <p:sldId id="731" r:id="rId9"/>
    <p:sldId id="733" r:id="rId10"/>
    <p:sldId id="732" r:id="rId11"/>
    <p:sldId id="734" r:id="rId12"/>
    <p:sldId id="736" r:id="rId13"/>
    <p:sldId id="737" r:id="rId14"/>
    <p:sldId id="710" r:id="rId15"/>
    <p:sldId id="725" r:id="rId16"/>
    <p:sldId id="715" r:id="rId17"/>
    <p:sldId id="711" r:id="rId18"/>
    <p:sldId id="606" r:id="rId19"/>
    <p:sldId id="716" r:id="rId20"/>
    <p:sldId id="653" r:id="rId21"/>
    <p:sldId id="654" r:id="rId22"/>
    <p:sldId id="655" r:id="rId23"/>
    <p:sldId id="656" r:id="rId24"/>
    <p:sldId id="709" r:id="rId25"/>
    <p:sldId id="657" r:id="rId26"/>
    <p:sldId id="658" r:id="rId27"/>
    <p:sldId id="707" r:id="rId28"/>
    <p:sldId id="659" r:id="rId29"/>
    <p:sldId id="661" r:id="rId30"/>
    <p:sldId id="608" r:id="rId31"/>
    <p:sldId id="700" r:id="rId32"/>
    <p:sldId id="701" r:id="rId33"/>
    <p:sldId id="665" r:id="rId34"/>
    <p:sldId id="668" r:id="rId35"/>
    <p:sldId id="702" r:id="rId36"/>
    <p:sldId id="703" r:id="rId37"/>
    <p:sldId id="662" r:id="rId38"/>
    <p:sldId id="663" r:id="rId39"/>
    <p:sldId id="666" r:id="rId40"/>
    <p:sldId id="664" r:id="rId41"/>
    <p:sldId id="704" r:id="rId42"/>
    <p:sldId id="717" r:id="rId43"/>
    <p:sldId id="718" r:id="rId44"/>
    <p:sldId id="708" r:id="rId45"/>
    <p:sldId id="705" r:id="rId46"/>
    <p:sldId id="671" r:id="rId47"/>
    <p:sldId id="611" r:id="rId48"/>
    <p:sldId id="619" r:id="rId49"/>
    <p:sldId id="620" r:id="rId50"/>
    <p:sldId id="719" r:id="rId51"/>
    <p:sldId id="674" r:id="rId52"/>
    <p:sldId id="675" r:id="rId53"/>
    <p:sldId id="676" r:id="rId54"/>
    <p:sldId id="679" r:id="rId55"/>
    <p:sldId id="681" r:id="rId56"/>
    <p:sldId id="682" r:id="rId57"/>
    <p:sldId id="684" r:id="rId58"/>
    <p:sldId id="685" r:id="rId59"/>
    <p:sldId id="687" r:id="rId60"/>
    <p:sldId id="688" r:id="rId61"/>
    <p:sldId id="689" r:id="rId62"/>
    <p:sldId id="690" r:id="rId63"/>
    <p:sldId id="691" r:id="rId64"/>
    <p:sldId id="692" r:id="rId65"/>
    <p:sldId id="693" r:id="rId66"/>
    <p:sldId id="695" r:id="rId67"/>
    <p:sldId id="670" r:id="rId68"/>
    <p:sldId id="696" r:id="rId69"/>
    <p:sldId id="697" r:id="rId70"/>
    <p:sldId id="698" r:id="rId71"/>
    <p:sldId id="635" r:id="rId72"/>
    <p:sldId id="638" r:id="rId73"/>
    <p:sldId id="720" r:id="rId74"/>
    <p:sldId id="721" r:id="rId75"/>
    <p:sldId id="722" r:id="rId76"/>
    <p:sldId id="723" r:id="rId77"/>
    <p:sldId id="724" r:id="rId78"/>
    <p:sldId id="726" r:id="rId79"/>
    <p:sldId id="712" r:id="rId80"/>
    <p:sldId id="713" r:id="rId81"/>
    <p:sldId id="727" r:id="rId8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6"/>
    <a:srgbClr val="006600"/>
    <a:srgbClr val="A50021"/>
    <a:srgbClr val="000066"/>
    <a:srgbClr val="CC0099"/>
    <a:srgbClr val="CC6600"/>
    <a:srgbClr val="FF9900"/>
    <a:srgbClr val="CC0000"/>
    <a:srgbClr val="FFFF00"/>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451" autoAdjust="0"/>
    <p:restoredTop sz="99024" autoAdjust="0"/>
  </p:normalViewPr>
  <p:slideViewPr>
    <p:cSldViewPr showGuides="1">
      <p:cViewPr varScale="1">
        <p:scale>
          <a:sx n="83" d="100"/>
          <a:sy n="83" d="100"/>
        </p:scale>
        <p:origin x="970" y="53"/>
      </p:cViewPr>
      <p:guideLst>
        <p:guide orient="horz" pos="2160"/>
        <p:guide pos="2880"/>
      </p:guideLst>
    </p:cSldViewPr>
  </p:slideViewPr>
  <p:outlineViewPr>
    <p:cViewPr>
      <p:scale>
        <a:sx n="33" d="100"/>
        <a:sy n="33" d="100"/>
      </p:scale>
      <p:origin x="0" y="0"/>
    </p:cViewPr>
    <p:sldLst>
      <p:sld r:id="rId1" collapse="1"/>
      <p:sld r:id="rId2" collapse="1"/>
      <p:sld r:id="rId3" collapse="1"/>
    </p:sldLst>
  </p:outlineViewPr>
  <p:notesTextViewPr>
    <p:cViewPr>
      <p:scale>
        <a:sx n="100" d="100"/>
        <a:sy n="100" d="100"/>
      </p:scale>
      <p:origin x="0" y="0"/>
    </p:cViewPr>
  </p:notesTextViewPr>
  <p:sorterViewPr>
    <p:cViewPr>
      <p:scale>
        <a:sx n="90" d="100"/>
        <a:sy n="90" d="100"/>
      </p:scale>
      <p:origin x="0" y="0"/>
    </p:cViewPr>
  </p:sorterViewPr>
  <p:notesViewPr>
    <p:cSldViewPr>
      <p:cViewPr varScale="1">
        <p:scale>
          <a:sx n="63" d="100"/>
          <a:sy n="63" d="100"/>
        </p:scale>
        <p:origin x="-3270" y="-12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handoutMaster" Target="handoutMasters/handoutMaster1.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theme" Target="theme/theme1.xml"/><Relationship Id="rId61" Type="http://schemas.openxmlformats.org/officeDocument/2006/relationships/slide" Target="slides/slide58.xml"/><Relationship Id="rId82" Type="http://schemas.openxmlformats.org/officeDocument/2006/relationships/slide" Target="slides/slide79.xml"/></Relationships>
</file>

<file path=ppt/_rels/viewProps.xml.rels><?xml version="1.0" encoding="UTF-8" standalone="yes"?>
<Relationships xmlns="http://schemas.openxmlformats.org/package/2006/relationships"><Relationship Id="rId3" Type="http://schemas.openxmlformats.org/officeDocument/2006/relationships/slide" Target="slides/slide70.xml"/><Relationship Id="rId2" Type="http://schemas.openxmlformats.org/officeDocument/2006/relationships/slide" Target="slides/slide47.xml"/><Relationship Id="rId1" Type="http://schemas.openxmlformats.org/officeDocument/2006/relationships/slide" Target="slides/slide4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2BBDD18-8253-452A-9D88-CEEC89A0A730}" type="datetimeFigureOut">
              <a:rPr lang="zh-CN" altLang="en-US" smtClean="0"/>
              <a:pPr/>
              <a:t>2021/3/3</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B7CA00C-CDBD-4A00-8B39-76B121085D60}" type="slidenum">
              <a:rPr lang="zh-CN" altLang="en-US" smtClean="0"/>
              <a:pPr/>
              <a:t>‹#›</a:t>
            </a:fld>
            <a:endParaRPr lang="zh-CN" altLang="en-US"/>
          </a:p>
        </p:txBody>
      </p:sp>
    </p:spTree>
    <p:extLst>
      <p:ext uri="{BB962C8B-B14F-4D97-AF65-F5344CB8AC3E}">
        <p14:creationId xmlns:p14="http://schemas.microsoft.com/office/powerpoint/2010/main" val="383023807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64A9E33-7A02-49E7-87CF-5629BD20F06D}" type="datetimeFigureOut">
              <a:rPr lang="zh-CN" altLang="en-US" smtClean="0"/>
              <a:pPr/>
              <a:t>2021/3/3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6CEB226-D9A6-4064-8A77-D3A8BD5711B0}" type="slidenum">
              <a:rPr lang="zh-CN" altLang="en-US" smtClean="0"/>
              <a:pPr/>
              <a:t>‹#›</a:t>
            </a:fld>
            <a:endParaRPr lang="zh-CN" altLang="en-US"/>
          </a:p>
        </p:txBody>
      </p:sp>
    </p:spTree>
    <p:extLst>
      <p:ext uri="{BB962C8B-B14F-4D97-AF65-F5344CB8AC3E}">
        <p14:creationId xmlns:p14="http://schemas.microsoft.com/office/powerpoint/2010/main" val="170860780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5500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42214C6-213E-492F-9722-4811A15DCBB4}" type="slidenum">
              <a:rPr lang="zh-CN" altLang="en-US"/>
              <a:pPr/>
              <a:t>64</a:t>
            </a:fld>
            <a:endParaRPr lang="en-US" altLang="zh-CN"/>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p:txBody>
          <a:bodyPr/>
          <a:lstStyle/>
          <a:p>
            <a:r>
              <a:rPr lang="zh-CN" altLang="en-US">
                <a:ea typeface="黑体" panose="02010609060101010101" pitchFamily="49" charset="-122"/>
              </a:rPr>
              <a:t>在更为先进的</a:t>
            </a:r>
            <a:r>
              <a:rPr lang="en-US" altLang="zh-CN">
                <a:ea typeface="黑体" panose="02010609060101010101" pitchFamily="49" charset="-122"/>
              </a:rPr>
              <a:t>DNA</a:t>
            </a:r>
            <a:r>
              <a:rPr lang="zh-CN" altLang="en-US">
                <a:ea typeface="黑体" panose="02010609060101010101" pitchFamily="49" charset="-122"/>
              </a:rPr>
              <a:t>排序技术和基因组个体差异评估技术的帮助下，研究人员正在逐步揭开人与人之间差异的谜底</a:t>
            </a:r>
          </a:p>
        </p:txBody>
      </p:sp>
    </p:spTree>
    <p:extLst>
      <p:ext uri="{BB962C8B-B14F-4D97-AF65-F5344CB8AC3E}">
        <p14:creationId xmlns:p14="http://schemas.microsoft.com/office/powerpoint/2010/main" val="938381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3D7DD6-B41D-479C-AB0E-47416CEA48AE}" type="slidenum">
              <a:rPr lang="zh-CN" altLang="en-US"/>
              <a:pPr/>
              <a:t>66</a:t>
            </a:fld>
            <a:endParaRPr lang="en-US" altLang="zh-CN"/>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p:txBody>
          <a:bodyPr/>
          <a:lstStyle/>
          <a:p>
            <a:r>
              <a:rPr lang="zh-CN" altLang="en-US">
                <a:ea typeface="黑体" panose="02010609060101010101" pitchFamily="49" charset="-122"/>
              </a:rPr>
              <a:t>在更为先进的</a:t>
            </a:r>
            <a:r>
              <a:rPr lang="en-US" altLang="zh-CN">
                <a:ea typeface="黑体" panose="02010609060101010101" pitchFamily="49" charset="-122"/>
              </a:rPr>
              <a:t>DNA</a:t>
            </a:r>
            <a:r>
              <a:rPr lang="zh-CN" altLang="en-US">
                <a:ea typeface="黑体" panose="02010609060101010101" pitchFamily="49" charset="-122"/>
              </a:rPr>
              <a:t>排序技术和基因组个体差异评估技术的帮助下，研究人员正在逐步揭开人与人之间差异的谜底</a:t>
            </a:r>
          </a:p>
        </p:txBody>
      </p:sp>
    </p:spTree>
    <p:extLst>
      <p:ext uri="{BB962C8B-B14F-4D97-AF65-F5344CB8AC3E}">
        <p14:creationId xmlns:p14="http://schemas.microsoft.com/office/powerpoint/2010/main" val="840852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Text Box 4"/>
          <p:cNvSpPr txBox="1">
            <a:spLocks noChangeArrowheads="1"/>
          </p:cNvSpPr>
          <p:nvPr userDrawn="1"/>
        </p:nvSpPr>
        <p:spPr bwMode="auto">
          <a:xfrm>
            <a:off x="4283075" y="333375"/>
            <a:ext cx="4392613" cy="565150"/>
          </a:xfrm>
          <a:prstGeom prst="rect">
            <a:avLst/>
          </a:prstGeom>
          <a:noFill/>
          <a:ln w="9525">
            <a:noFill/>
            <a:miter lim="800000"/>
            <a:headEnd/>
            <a:tailEnd/>
          </a:ln>
          <a:effectLst/>
        </p:spPr>
        <p:txBody>
          <a:bodyPr>
            <a:spAutoFit/>
          </a:bodyPr>
          <a:lstStyle/>
          <a:p>
            <a:pPr algn="r">
              <a:defRPr/>
            </a:pPr>
            <a:r>
              <a:rPr lang="zh-CN" altLang="en-US" sz="1600">
                <a:solidFill>
                  <a:schemeClr val="bg2"/>
                </a:solidFill>
                <a:latin typeface="Arial" charset="0"/>
                <a:ea typeface="黑体" pitchFamily="2" charset="-122"/>
              </a:rPr>
              <a:t>华东理工大学</a:t>
            </a:r>
          </a:p>
          <a:p>
            <a:pPr algn="r">
              <a:defRPr/>
            </a:pPr>
            <a:r>
              <a:rPr lang="en-US" altLang="zh-CN" sz="1000">
                <a:solidFill>
                  <a:schemeClr val="bg2"/>
                </a:solidFill>
                <a:latin typeface="Arial" charset="0"/>
                <a:ea typeface="黑体" pitchFamily="2" charset="-122"/>
              </a:rPr>
              <a:t>East China University of Science And Technology</a:t>
            </a:r>
          </a:p>
        </p:txBody>
      </p:sp>
      <p:sp>
        <p:nvSpPr>
          <p:cNvPr id="5122" name="Rectangle 2"/>
          <p:cNvSpPr>
            <a:spLocks noGrp="1" noChangeArrowheads="1"/>
          </p:cNvSpPr>
          <p:nvPr>
            <p:ph type="ctrTitle"/>
          </p:nvPr>
        </p:nvSpPr>
        <p:spPr>
          <a:xfrm>
            <a:off x="1908175" y="1916113"/>
            <a:ext cx="6840538" cy="1684337"/>
          </a:xfrm>
        </p:spPr>
        <p:txBody>
          <a:bodyPr/>
          <a:lstStyle>
            <a:lvl1pPr>
              <a:defRPr>
                <a:solidFill>
                  <a:srgbClr val="CC0000"/>
                </a:solidFill>
                <a:ea typeface="华文中宋" pitchFamily="2" charset="-122"/>
              </a:defRPr>
            </a:lvl1pPr>
          </a:lstStyle>
          <a:p>
            <a:r>
              <a:rPr lang="zh-CN" altLang="en-US"/>
              <a:t>单击此处编辑母版标题样式</a:t>
            </a:r>
          </a:p>
        </p:txBody>
      </p:sp>
      <p:sp>
        <p:nvSpPr>
          <p:cNvPr id="5123" name="Rectangle 3"/>
          <p:cNvSpPr>
            <a:spLocks noGrp="1" noChangeArrowheads="1"/>
          </p:cNvSpPr>
          <p:nvPr>
            <p:ph type="subTitle" idx="1"/>
          </p:nvPr>
        </p:nvSpPr>
        <p:spPr>
          <a:xfrm>
            <a:off x="2916238" y="4652963"/>
            <a:ext cx="5616575" cy="647700"/>
          </a:xfrm>
        </p:spPr>
        <p:txBody>
          <a:bodyPr/>
          <a:lstStyle>
            <a:lvl1pPr marL="0" indent="0" algn="ctr">
              <a:buFont typeface="Wingdings" pitchFamily="2" charset="2"/>
              <a:buNone/>
              <a:defRPr sz="2800">
                <a:ea typeface="楷体_GB2312" pitchFamily="49" charset="-122"/>
              </a:defRPr>
            </a:lvl1pPr>
          </a:lstStyle>
          <a:p>
            <a:r>
              <a:rPr lang="zh-CN" altLang="en-US"/>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73888" y="274638"/>
            <a:ext cx="1712912" cy="603408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835150" y="274638"/>
            <a:ext cx="4986338" cy="603408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1835150" y="274638"/>
            <a:ext cx="6851650" cy="60340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3108961" y="6377941"/>
            <a:ext cx="2926079" cy="342900"/>
          </a:xfrm>
          <a:prstGeom prst="rect">
            <a:avLst/>
          </a:prstGeom>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a:xfrm>
            <a:off x="457200" y="6377941"/>
            <a:ext cx="2103120" cy="342900"/>
          </a:xfrm>
          <a:prstGeom prst="rect">
            <a:avLst/>
          </a:prstGeom>
        </p:spPr>
        <p:txBody>
          <a:bodyPr lIns="0" tIns="0" rIns="0" bIns="0"/>
          <a:lstStyle>
            <a:lvl1pPr algn="l">
              <a:defRPr>
                <a:solidFill>
                  <a:schemeClr val="tx1">
                    <a:tint val="75000"/>
                  </a:schemeClr>
                </a:solidFill>
              </a:defRPr>
            </a:lvl1pPr>
          </a:lstStyle>
          <a:p>
            <a:endParaRPr lang="en-US"/>
          </a:p>
        </p:txBody>
      </p:sp>
      <p:sp>
        <p:nvSpPr>
          <p:cNvPr id="4" name="Holder 4"/>
          <p:cNvSpPr>
            <a:spLocks noGrp="1"/>
          </p:cNvSpPr>
          <p:nvPr>
            <p:ph type="sldNum" sz="quarter" idx="7"/>
          </p:nvPr>
        </p:nvSpPr>
        <p:spPr>
          <a:xfrm>
            <a:off x="6583680" y="6377941"/>
            <a:ext cx="210312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457201" y="1577340"/>
            <a:ext cx="3977640" cy="452628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013291" y="1447929"/>
            <a:ext cx="3972437" cy="4688429"/>
          </a:xfrm>
          <a:prstGeom prst="rect">
            <a:avLst/>
          </a:prstGeom>
        </p:spPr>
        <p:txBody>
          <a:bodyPr wrap="square" lIns="0" tIns="0" rIns="0" bIns="0">
            <a:noAutofit/>
          </a:bodyPr>
          <a:lstStyle/>
          <a:p>
            <a:endParaRPr/>
          </a:p>
        </p:txBody>
      </p:sp>
      <p:sp>
        <p:nvSpPr>
          <p:cNvPr id="5" name="Holder 5"/>
          <p:cNvSpPr>
            <a:spLocks noGrp="1"/>
          </p:cNvSpPr>
          <p:nvPr>
            <p:ph type="ftr" sz="quarter" idx="5"/>
          </p:nvPr>
        </p:nvSpPr>
        <p:spPr>
          <a:xfrm>
            <a:off x="3108961" y="6377941"/>
            <a:ext cx="2926079" cy="342900"/>
          </a:xfrm>
          <a:prstGeom prst="rect">
            <a:avLst/>
          </a:prstGeom>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a:xfrm>
            <a:off x="457200" y="6377941"/>
            <a:ext cx="2103120" cy="342900"/>
          </a:xfrm>
          <a:prstGeom prst="rect">
            <a:avLst/>
          </a:prstGeom>
        </p:spPr>
        <p:txBody>
          <a:bodyPr lIns="0" tIns="0" rIns="0" bIns="0"/>
          <a:lstStyle>
            <a:lvl1pPr algn="l">
              <a:defRPr>
                <a:solidFill>
                  <a:schemeClr val="tx1">
                    <a:tint val="75000"/>
                  </a:schemeClr>
                </a:solidFill>
              </a:defRPr>
            </a:lvl1pPr>
          </a:lstStyle>
          <a:p>
            <a:endParaRPr lang="en-US"/>
          </a:p>
        </p:txBody>
      </p:sp>
      <p:sp>
        <p:nvSpPr>
          <p:cNvPr id="7" name="Holder 7"/>
          <p:cNvSpPr>
            <a:spLocks noGrp="1"/>
          </p:cNvSpPr>
          <p:nvPr>
            <p:ph type="sldNum" sz="quarter" idx="7"/>
          </p:nvPr>
        </p:nvSpPr>
        <p:spPr>
          <a:xfrm>
            <a:off x="6583680" y="6377941"/>
            <a:ext cx="210312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1D31CC-EFEB-4AD4-8334-95CC42C33867}" type="slidenum">
              <a:rPr lang="zh-CN" altLang="en-US" smtClean="0"/>
              <a:pPr/>
              <a:t>‹#›</a:t>
            </a:fld>
            <a:endParaRPr lang="zh-CN" altLang="en-US"/>
          </a:p>
        </p:txBody>
      </p:sp>
    </p:spTree>
    <p:extLst>
      <p:ext uri="{BB962C8B-B14F-4D97-AF65-F5344CB8AC3E}">
        <p14:creationId xmlns:p14="http://schemas.microsoft.com/office/powerpoint/2010/main" val="12364222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1D31CC-EFEB-4AD4-8334-95CC42C33867}" type="slidenum">
              <a:rPr lang="zh-CN" altLang="en-US" smtClean="0"/>
              <a:pPr/>
              <a:t>‹#›</a:t>
            </a:fld>
            <a:endParaRPr lang="zh-CN" altLang="en-US"/>
          </a:p>
        </p:txBody>
      </p:sp>
    </p:spTree>
    <p:extLst>
      <p:ext uri="{BB962C8B-B14F-4D97-AF65-F5344CB8AC3E}">
        <p14:creationId xmlns:p14="http://schemas.microsoft.com/office/powerpoint/2010/main" val="15786974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1D31CC-EFEB-4AD4-8334-95CC42C33867}" type="slidenum">
              <a:rPr lang="zh-CN" altLang="en-US" smtClean="0"/>
              <a:pPr/>
              <a:t>‹#›</a:t>
            </a:fld>
            <a:endParaRPr lang="zh-CN" altLang="en-US"/>
          </a:p>
        </p:txBody>
      </p:sp>
    </p:spTree>
    <p:extLst>
      <p:ext uri="{BB962C8B-B14F-4D97-AF65-F5344CB8AC3E}">
        <p14:creationId xmlns:p14="http://schemas.microsoft.com/office/powerpoint/2010/main" val="25690435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41D31CC-EFEB-4AD4-8334-95CC42C33867}" type="slidenum">
              <a:rPr lang="zh-CN" altLang="en-US" smtClean="0"/>
              <a:pPr/>
              <a:t>‹#›</a:t>
            </a:fld>
            <a:endParaRPr lang="zh-CN" altLang="en-US"/>
          </a:p>
        </p:txBody>
      </p:sp>
    </p:spTree>
    <p:extLst>
      <p:ext uri="{BB962C8B-B14F-4D97-AF65-F5344CB8AC3E}">
        <p14:creationId xmlns:p14="http://schemas.microsoft.com/office/powerpoint/2010/main" val="8477242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41D31CC-EFEB-4AD4-8334-95CC42C33867}" type="slidenum">
              <a:rPr lang="zh-CN" altLang="en-US" smtClean="0"/>
              <a:pPr/>
              <a:t>‹#›</a:t>
            </a:fld>
            <a:endParaRPr lang="zh-CN" altLang="en-US"/>
          </a:p>
        </p:txBody>
      </p:sp>
    </p:spTree>
    <p:extLst>
      <p:ext uri="{BB962C8B-B14F-4D97-AF65-F5344CB8AC3E}">
        <p14:creationId xmlns:p14="http://schemas.microsoft.com/office/powerpoint/2010/main" val="1940897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7030A0"/>
                </a:solidFill>
                <a:effectLst>
                  <a:outerShdw blurRad="38100" dist="38100" dir="2700000" algn="tl">
                    <a:srgbClr val="000000">
                      <a:alpha val="43137"/>
                    </a:srgbClr>
                  </a:outerShdw>
                </a:effectLst>
                <a:latin typeface="华文楷体" pitchFamily="2" charset="-122"/>
                <a:ea typeface="华文楷体" pitchFamily="2" charset="-122"/>
              </a:defRPr>
            </a:lvl1p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41D31CC-EFEB-4AD4-8334-95CC42C33867}" type="slidenum">
              <a:rPr lang="zh-CN" altLang="en-US" smtClean="0"/>
              <a:pPr/>
              <a:t>‹#›</a:t>
            </a:fld>
            <a:endParaRPr lang="zh-CN" altLang="en-US"/>
          </a:p>
        </p:txBody>
      </p:sp>
    </p:spTree>
    <p:extLst>
      <p:ext uri="{BB962C8B-B14F-4D97-AF65-F5344CB8AC3E}">
        <p14:creationId xmlns:p14="http://schemas.microsoft.com/office/powerpoint/2010/main" val="5017502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41D31CC-EFEB-4AD4-8334-95CC42C33867}" type="slidenum">
              <a:rPr lang="zh-CN" altLang="en-US" smtClean="0"/>
              <a:pPr/>
              <a:t>‹#›</a:t>
            </a:fld>
            <a:endParaRPr lang="zh-CN" altLang="en-US"/>
          </a:p>
        </p:txBody>
      </p:sp>
    </p:spTree>
    <p:extLst>
      <p:ext uri="{BB962C8B-B14F-4D97-AF65-F5344CB8AC3E}">
        <p14:creationId xmlns:p14="http://schemas.microsoft.com/office/powerpoint/2010/main" val="21645794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41D31CC-EFEB-4AD4-8334-95CC42C33867}" type="slidenum">
              <a:rPr lang="zh-CN" altLang="en-US" smtClean="0"/>
              <a:pPr/>
              <a:t>‹#›</a:t>
            </a:fld>
            <a:endParaRPr lang="zh-CN" altLang="en-US"/>
          </a:p>
        </p:txBody>
      </p:sp>
    </p:spTree>
    <p:extLst>
      <p:ext uri="{BB962C8B-B14F-4D97-AF65-F5344CB8AC3E}">
        <p14:creationId xmlns:p14="http://schemas.microsoft.com/office/powerpoint/2010/main" val="10806484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41D31CC-EFEB-4AD4-8334-95CC42C33867}" type="slidenum">
              <a:rPr lang="zh-CN" altLang="en-US" smtClean="0"/>
              <a:pPr/>
              <a:t>‹#›</a:t>
            </a:fld>
            <a:endParaRPr lang="zh-CN" altLang="en-US"/>
          </a:p>
        </p:txBody>
      </p:sp>
    </p:spTree>
    <p:extLst>
      <p:ext uri="{BB962C8B-B14F-4D97-AF65-F5344CB8AC3E}">
        <p14:creationId xmlns:p14="http://schemas.microsoft.com/office/powerpoint/2010/main" val="40088437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1D31CC-EFEB-4AD4-8334-95CC42C33867}" type="slidenum">
              <a:rPr lang="zh-CN" altLang="en-US" smtClean="0"/>
              <a:pPr/>
              <a:t>‹#›</a:t>
            </a:fld>
            <a:endParaRPr lang="zh-CN" altLang="en-US"/>
          </a:p>
        </p:txBody>
      </p:sp>
    </p:spTree>
    <p:extLst>
      <p:ext uri="{BB962C8B-B14F-4D97-AF65-F5344CB8AC3E}">
        <p14:creationId xmlns:p14="http://schemas.microsoft.com/office/powerpoint/2010/main" val="39912889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1D31CC-EFEB-4AD4-8334-95CC42C33867}" type="slidenum">
              <a:rPr lang="zh-CN" altLang="en-US" smtClean="0"/>
              <a:pPr/>
              <a:t>‹#›</a:t>
            </a:fld>
            <a:endParaRPr lang="zh-CN" altLang="en-US"/>
          </a:p>
        </p:txBody>
      </p:sp>
    </p:spTree>
    <p:extLst>
      <p:ext uri="{BB962C8B-B14F-4D97-AF65-F5344CB8AC3E}">
        <p14:creationId xmlns:p14="http://schemas.microsoft.com/office/powerpoint/2010/main" val="31084462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标题幻灯片">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187450" y="1989138"/>
            <a:ext cx="6840538" cy="1684337"/>
          </a:xfrm>
        </p:spPr>
        <p:txBody>
          <a:bodyPr/>
          <a:lstStyle>
            <a:lvl1pPr algn="ctr">
              <a:defRPr sz="4000"/>
            </a:lvl1pPr>
          </a:lstStyle>
          <a:p>
            <a:pPr lvl="0"/>
            <a:r>
              <a:rPr lang="zh-CN" altLang="en-US" noProof="0"/>
              <a:t>单击此处编辑母版标题样式</a:t>
            </a:r>
            <a:endParaRPr lang="zh-CN" altLang="en-US" noProof="0" dirty="0"/>
          </a:p>
        </p:txBody>
      </p:sp>
      <p:sp>
        <p:nvSpPr>
          <p:cNvPr id="2051" name="Rectangle 3"/>
          <p:cNvSpPr>
            <a:spLocks noGrp="1" noChangeArrowheads="1"/>
          </p:cNvSpPr>
          <p:nvPr>
            <p:ph type="subTitle" idx="1"/>
          </p:nvPr>
        </p:nvSpPr>
        <p:spPr>
          <a:xfrm>
            <a:off x="1763713" y="4005263"/>
            <a:ext cx="5864225" cy="647700"/>
          </a:xfrm>
        </p:spPr>
        <p:txBody>
          <a:bodyPr/>
          <a:lstStyle>
            <a:lvl1pPr marL="0" indent="0" algn="ctr">
              <a:buFont typeface="Wingdings" pitchFamily="2" charset="2"/>
              <a:buNone/>
              <a:defRPr sz="2400">
                <a:solidFill>
                  <a:srgbClr val="002060"/>
                </a:solidFill>
                <a:ea typeface="华文细黑" pitchFamily="2" charset="-122"/>
              </a:defRPr>
            </a:lvl1pPr>
          </a:lstStyle>
          <a:p>
            <a:pPr lvl="0"/>
            <a:r>
              <a:rPr lang="zh-CN" altLang="en-US" noProof="0"/>
              <a:t>单击此处编辑母版副标题样式</a:t>
            </a:r>
            <a:endParaRPr lang="zh-CN" altLang="en-US" noProof="0" dirty="0"/>
          </a:p>
        </p:txBody>
      </p:sp>
      <p:sp>
        <p:nvSpPr>
          <p:cNvPr id="4" name="Text Box 4"/>
          <p:cNvSpPr txBox="1">
            <a:spLocks noChangeArrowheads="1"/>
          </p:cNvSpPr>
          <p:nvPr userDrawn="1"/>
        </p:nvSpPr>
        <p:spPr bwMode="auto">
          <a:xfrm>
            <a:off x="4283075" y="333375"/>
            <a:ext cx="4392613" cy="565150"/>
          </a:xfrm>
          <a:prstGeom prst="rect">
            <a:avLst/>
          </a:prstGeom>
          <a:noFill/>
          <a:ln w="9525">
            <a:noFill/>
            <a:miter lim="800000"/>
            <a:headEnd/>
            <a:tailEnd/>
          </a:ln>
          <a:effectLst/>
        </p:spPr>
        <p:txBody>
          <a:bodyPr>
            <a:spAutoFit/>
          </a:bodyPr>
          <a:lstStyle/>
          <a:p>
            <a:pPr algn="r">
              <a:defRPr/>
            </a:pPr>
            <a:r>
              <a:rPr lang="zh-CN" altLang="en-US" sz="1600">
                <a:solidFill>
                  <a:schemeClr val="bg2"/>
                </a:solidFill>
                <a:latin typeface="Arial" charset="0"/>
                <a:ea typeface="黑体" pitchFamily="2" charset="-122"/>
              </a:rPr>
              <a:t>华东理工大学</a:t>
            </a:r>
          </a:p>
          <a:p>
            <a:pPr algn="r">
              <a:defRPr/>
            </a:pPr>
            <a:r>
              <a:rPr lang="en-US" altLang="zh-CN" sz="1000">
                <a:solidFill>
                  <a:schemeClr val="bg2"/>
                </a:solidFill>
                <a:latin typeface="Arial" charset="0"/>
                <a:ea typeface="黑体" pitchFamily="2" charset="-122"/>
              </a:rPr>
              <a:t>East China University of Science And Technology</a:t>
            </a:r>
          </a:p>
        </p:txBody>
      </p:sp>
    </p:spTree>
    <p:extLst>
      <p:ext uri="{BB962C8B-B14F-4D97-AF65-F5344CB8AC3E}">
        <p14:creationId xmlns:p14="http://schemas.microsoft.com/office/powerpoint/2010/main" val="3050287907"/>
      </p:ext>
    </p:extLst>
  </p:cSld>
  <p:clrMapOvr>
    <a:masterClrMapping/>
  </p:clrMapOvr>
  <p:transition>
    <p:strips dir="ld"/>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sz="2400">
                <a:solidFill>
                  <a:srgbClr val="003366"/>
                </a:solidFill>
              </a:defRPr>
            </a:lvl1pPr>
            <a:lvl2pPr marL="742950" indent="-285750">
              <a:buFont typeface="Wingdings" pitchFamily="2" charset="2"/>
              <a:buChar char="Ø"/>
              <a:defRPr sz="2000">
                <a:solidFill>
                  <a:srgbClr val="003366"/>
                </a:solidFill>
              </a:defRPr>
            </a:lvl2pPr>
            <a:lvl3pPr>
              <a:defRPr sz="2000">
                <a:solidFill>
                  <a:srgbClr val="003366"/>
                </a:solidFill>
              </a:defRPr>
            </a:lvl3pPr>
            <a:lvl4pPr>
              <a:defRPr sz="1600">
                <a:solidFill>
                  <a:srgbClr val="003366"/>
                </a:solidFill>
              </a:defRPr>
            </a:lvl4pPr>
            <a:lvl5pPr>
              <a:defRPr sz="1600">
                <a:solidFill>
                  <a:srgbClr val="003366"/>
                </a:solidFil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标题 3"/>
          <p:cNvSpPr>
            <a:spLocks noGrp="1"/>
          </p:cNvSpPr>
          <p:nvPr>
            <p:ph type="title"/>
          </p:nvPr>
        </p:nvSpPr>
        <p:spPr/>
        <p:txBody>
          <a:bodyPr/>
          <a:lstStyle/>
          <a:p>
            <a:r>
              <a:rPr lang="zh-CN" altLang="en-US"/>
              <a:t>单击此处编辑母版标题样式</a:t>
            </a:r>
          </a:p>
        </p:txBody>
      </p:sp>
      <p:sp>
        <p:nvSpPr>
          <p:cNvPr id="2" name="灯片编号占位符 1"/>
          <p:cNvSpPr>
            <a:spLocks noGrp="1"/>
          </p:cNvSpPr>
          <p:nvPr>
            <p:ph type="sldNum" sz="quarter" idx="10"/>
          </p:nvPr>
        </p:nvSpPr>
        <p:spPr/>
        <p:txBody>
          <a:bodyPr/>
          <a:lstStyle/>
          <a:p>
            <a:fld id="{82CDF444-4514-41F6-BB23-0BA8864D47CA}" type="slidenum">
              <a:rPr lang="zh-CN" altLang="en-US" smtClean="0"/>
              <a:pPr/>
              <a:t>‹#›</a:t>
            </a:fld>
            <a:endParaRPr lang="zh-CN" altLang="en-US" dirty="0"/>
          </a:p>
        </p:txBody>
      </p:sp>
    </p:spTree>
    <p:extLst>
      <p:ext uri="{BB962C8B-B14F-4D97-AF65-F5344CB8AC3E}">
        <p14:creationId xmlns:p14="http://schemas.microsoft.com/office/powerpoint/2010/main" val="1855940817"/>
      </p:ext>
    </p:extLst>
  </p:cSld>
  <p:clrMapOvr>
    <a:masterClrMapping/>
  </p:clrMapOvr>
  <p:transition>
    <p:strips dir="ld"/>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3600" b="1" cap="all"/>
            </a:lvl1pPr>
          </a:lstStyle>
          <a:p>
            <a:r>
              <a:rPr lang="zh-CN" altLang="en-US"/>
              <a:t>单击此处编辑母版标题样式</a:t>
            </a:r>
            <a:endParaRPr lang="zh-CN" altLang="en-US" dirty="0"/>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灯片编号占位符 1"/>
          <p:cNvSpPr>
            <a:spLocks noGrp="1"/>
          </p:cNvSpPr>
          <p:nvPr>
            <p:ph type="sldNum" sz="quarter" idx="4"/>
          </p:nvPr>
        </p:nvSpPr>
        <p:spPr>
          <a:xfrm>
            <a:off x="7010400" y="6629400"/>
            <a:ext cx="2133600" cy="228600"/>
          </a:xfrm>
          <a:prstGeom prst="rect">
            <a:avLst/>
          </a:prstGeom>
        </p:spPr>
        <p:txBody>
          <a:bodyPr vert="horz" lIns="91440" tIns="45720" rIns="91440" bIns="45720" rtlCol="0" anchor="ctr"/>
          <a:lstStyle>
            <a:lvl1pPr algn="r">
              <a:defRPr sz="900">
                <a:solidFill>
                  <a:schemeClr val="tx1">
                    <a:lumMod val="65000"/>
                    <a:lumOff val="35000"/>
                  </a:schemeClr>
                </a:solidFill>
                <a:effectLst/>
                <a:latin typeface="+mn-lt"/>
              </a:defRPr>
            </a:lvl1pPr>
          </a:lstStyle>
          <a:p>
            <a:fld id="{82CDF444-4514-41F6-BB23-0BA8864D47CA}" type="slidenum">
              <a:rPr lang="zh-CN" altLang="en-US" smtClean="0"/>
              <a:pPr/>
              <a:t>‹#›</a:t>
            </a:fld>
            <a:endParaRPr lang="zh-CN" altLang="en-US" dirty="0"/>
          </a:p>
        </p:txBody>
      </p:sp>
    </p:spTree>
    <p:extLst>
      <p:ext uri="{BB962C8B-B14F-4D97-AF65-F5344CB8AC3E}">
        <p14:creationId xmlns:p14="http://schemas.microsoft.com/office/powerpoint/2010/main" val="1706555841"/>
      </p:ext>
    </p:extLst>
  </p:cSld>
  <p:clrMapOvr>
    <a:masterClrMapping/>
  </p:clrMapOvr>
  <p:transition>
    <p:strips dir="ld"/>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27088" y="1989138"/>
            <a:ext cx="3852862" cy="43195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32350" y="1989138"/>
            <a:ext cx="3854450" cy="43195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758009227"/>
      </p:ext>
    </p:extLst>
  </p:cSld>
  <p:clrMapOvr>
    <a:masterClrMapping/>
  </p:clrMapOvr>
  <p:transition>
    <p:strips dir="l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766240622"/>
      </p:ext>
    </p:extLst>
  </p:cSld>
  <p:clrMapOvr>
    <a:masterClrMapping/>
  </p:clrMapOvr>
  <p:transition>
    <p:strips dir="ld"/>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206632875"/>
      </p:ext>
    </p:extLst>
  </p:cSld>
  <p:clrMapOvr>
    <a:masterClrMapping/>
  </p:clrMapOvr>
  <p:transition>
    <p:strips dir="ld"/>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931839"/>
      </p:ext>
    </p:extLst>
  </p:cSld>
  <p:clrMapOvr>
    <a:masterClrMapping/>
  </p:clrMapOvr>
  <p:transition>
    <p:strips dir="ld"/>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98408588"/>
      </p:ext>
    </p:extLst>
  </p:cSld>
  <p:clrMapOvr>
    <a:masterClrMapping/>
  </p:clrMapOvr>
  <p:transition>
    <p:strips dir="ld"/>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346498280"/>
      </p:ext>
    </p:extLst>
  </p:cSld>
  <p:clrMapOvr>
    <a:masterClrMapping/>
  </p:clrMapOvr>
  <p:transition>
    <p:strips dir="ld"/>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404947262"/>
      </p:ext>
    </p:extLst>
  </p:cSld>
  <p:clrMapOvr>
    <a:masterClrMapping/>
  </p:clrMapOvr>
  <p:transition>
    <p:strips dir="ld"/>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23063" y="274638"/>
            <a:ext cx="1963737" cy="603408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27088" y="274638"/>
            <a:ext cx="5743575" cy="603408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577249413"/>
      </p:ext>
    </p:extLst>
  </p:cSld>
  <p:clrMapOvr>
    <a:masterClrMapping/>
  </p:clrMapOvr>
  <p:transition>
    <p:strips dir="ld"/>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835150" y="274638"/>
            <a:ext cx="6851650" cy="1143000"/>
          </a:xfrm>
        </p:spPr>
        <p:txBody>
          <a:bodyPr/>
          <a:lstStyle/>
          <a:p>
            <a:r>
              <a:rPr lang="zh-CN" altLang="en-US"/>
              <a:t>单击此处编辑母版标题样式</a:t>
            </a:r>
          </a:p>
        </p:txBody>
      </p:sp>
      <p:sp>
        <p:nvSpPr>
          <p:cNvPr id="3" name="表格占位符 2"/>
          <p:cNvSpPr>
            <a:spLocks noGrp="1"/>
          </p:cNvSpPr>
          <p:nvPr>
            <p:ph type="tbl" idx="1"/>
          </p:nvPr>
        </p:nvSpPr>
        <p:spPr>
          <a:xfrm>
            <a:off x="827088" y="1989138"/>
            <a:ext cx="7859712" cy="4319587"/>
          </a:xfrm>
        </p:spPr>
        <p:txBody>
          <a:bodyPr/>
          <a:lstStyle/>
          <a:p>
            <a:pPr lvl="0"/>
            <a:r>
              <a:rPr lang="zh-CN" altLang="en-US" noProof="0"/>
              <a:t>单击图标添加表格</a:t>
            </a:r>
          </a:p>
        </p:txBody>
      </p:sp>
    </p:spTree>
    <p:extLst>
      <p:ext uri="{BB962C8B-B14F-4D97-AF65-F5344CB8AC3E}">
        <p14:creationId xmlns:p14="http://schemas.microsoft.com/office/powerpoint/2010/main" val="1289458138"/>
      </p:ext>
    </p:extLst>
  </p:cSld>
  <p:clrMapOvr>
    <a:masterClrMapping/>
  </p:clrMapOvr>
  <p:transition>
    <p:strips dir="l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835150" y="1600200"/>
            <a:ext cx="3349625" cy="4708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337175" y="1600200"/>
            <a:ext cx="3349625" cy="4708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6" cstate="print"/>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1835150" y="274638"/>
            <a:ext cx="685165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2051" name="Rectangle 3"/>
          <p:cNvSpPr>
            <a:spLocks noGrp="1" noChangeArrowheads="1"/>
          </p:cNvSpPr>
          <p:nvPr>
            <p:ph type="body" idx="1"/>
          </p:nvPr>
        </p:nvSpPr>
        <p:spPr bwMode="auto">
          <a:xfrm>
            <a:off x="1835150" y="1600200"/>
            <a:ext cx="6851650" cy="47085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hdr="0" ftr="0" dt="0"/>
  <p:txStyles>
    <p:titleStyle>
      <a:lvl1pPr algn="ctr" rtl="0" eaLnBrk="0" fontAlgn="base" hangingPunct="0">
        <a:spcBef>
          <a:spcPct val="0"/>
        </a:spcBef>
        <a:spcAft>
          <a:spcPct val="0"/>
        </a:spcAft>
        <a:defRPr sz="4000" b="1">
          <a:solidFill>
            <a:srgbClr val="7030A0"/>
          </a:solidFill>
          <a:effectLst>
            <a:outerShdw blurRad="38100" dist="38100" dir="2700000" algn="tl">
              <a:srgbClr val="000000">
                <a:alpha val="43137"/>
              </a:srgbClr>
            </a:outerShdw>
          </a:effectLst>
          <a:latin typeface="华文楷体" pitchFamily="2" charset="-122"/>
          <a:ea typeface="华文楷体" pitchFamily="2" charset="-122"/>
          <a:cs typeface="+mj-cs"/>
        </a:defRPr>
      </a:lvl1pPr>
      <a:lvl2pPr algn="ctr" rtl="0" eaLnBrk="0" fontAlgn="base" hangingPunct="0">
        <a:spcBef>
          <a:spcPct val="0"/>
        </a:spcBef>
        <a:spcAft>
          <a:spcPct val="0"/>
        </a:spcAft>
        <a:defRPr sz="4000" b="1">
          <a:solidFill>
            <a:srgbClr val="003366"/>
          </a:solidFill>
          <a:latin typeface="Arial" charset="0"/>
          <a:ea typeface="黑体" pitchFamily="2" charset="-122"/>
        </a:defRPr>
      </a:lvl2pPr>
      <a:lvl3pPr algn="ctr" rtl="0" eaLnBrk="0" fontAlgn="base" hangingPunct="0">
        <a:spcBef>
          <a:spcPct val="0"/>
        </a:spcBef>
        <a:spcAft>
          <a:spcPct val="0"/>
        </a:spcAft>
        <a:defRPr sz="4000" b="1">
          <a:solidFill>
            <a:srgbClr val="003366"/>
          </a:solidFill>
          <a:latin typeface="Arial" charset="0"/>
          <a:ea typeface="黑体" pitchFamily="2" charset="-122"/>
        </a:defRPr>
      </a:lvl3pPr>
      <a:lvl4pPr algn="ctr" rtl="0" eaLnBrk="0" fontAlgn="base" hangingPunct="0">
        <a:spcBef>
          <a:spcPct val="0"/>
        </a:spcBef>
        <a:spcAft>
          <a:spcPct val="0"/>
        </a:spcAft>
        <a:defRPr sz="4000" b="1">
          <a:solidFill>
            <a:srgbClr val="003366"/>
          </a:solidFill>
          <a:latin typeface="Arial" charset="0"/>
          <a:ea typeface="黑体" pitchFamily="2" charset="-122"/>
        </a:defRPr>
      </a:lvl4pPr>
      <a:lvl5pPr algn="ctr" rtl="0" eaLnBrk="0" fontAlgn="base" hangingPunct="0">
        <a:spcBef>
          <a:spcPct val="0"/>
        </a:spcBef>
        <a:spcAft>
          <a:spcPct val="0"/>
        </a:spcAft>
        <a:defRPr sz="4000" b="1">
          <a:solidFill>
            <a:srgbClr val="003366"/>
          </a:solidFill>
          <a:latin typeface="Arial" charset="0"/>
          <a:ea typeface="黑体" pitchFamily="2" charset="-122"/>
        </a:defRPr>
      </a:lvl5pPr>
      <a:lvl6pPr marL="457200" algn="ctr" rtl="0" fontAlgn="base">
        <a:spcBef>
          <a:spcPct val="0"/>
        </a:spcBef>
        <a:spcAft>
          <a:spcPct val="0"/>
        </a:spcAft>
        <a:defRPr sz="4000" b="1">
          <a:solidFill>
            <a:srgbClr val="003366"/>
          </a:solidFill>
          <a:latin typeface="Arial" charset="0"/>
          <a:ea typeface="黑体" pitchFamily="2" charset="-122"/>
        </a:defRPr>
      </a:lvl6pPr>
      <a:lvl7pPr marL="914400" algn="ctr" rtl="0" fontAlgn="base">
        <a:spcBef>
          <a:spcPct val="0"/>
        </a:spcBef>
        <a:spcAft>
          <a:spcPct val="0"/>
        </a:spcAft>
        <a:defRPr sz="4000" b="1">
          <a:solidFill>
            <a:srgbClr val="003366"/>
          </a:solidFill>
          <a:latin typeface="Arial" charset="0"/>
          <a:ea typeface="黑体" pitchFamily="2" charset="-122"/>
        </a:defRPr>
      </a:lvl7pPr>
      <a:lvl8pPr marL="1371600" algn="ctr" rtl="0" fontAlgn="base">
        <a:spcBef>
          <a:spcPct val="0"/>
        </a:spcBef>
        <a:spcAft>
          <a:spcPct val="0"/>
        </a:spcAft>
        <a:defRPr sz="4000" b="1">
          <a:solidFill>
            <a:srgbClr val="003366"/>
          </a:solidFill>
          <a:latin typeface="Arial" charset="0"/>
          <a:ea typeface="黑体" pitchFamily="2" charset="-122"/>
        </a:defRPr>
      </a:lvl8pPr>
      <a:lvl9pPr marL="1828800" algn="ctr" rtl="0" fontAlgn="base">
        <a:spcBef>
          <a:spcPct val="0"/>
        </a:spcBef>
        <a:spcAft>
          <a:spcPct val="0"/>
        </a:spcAft>
        <a:defRPr sz="4000" b="1">
          <a:solidFill>
            <a:srgbClr val="003366"/>
          </a:solidFill>
          <a:latin typeface="Arial" charset="0"/>
          <a:ea typeface="黑体" pitchFamily="2" charset="-122"/>
        </a:defRPr>
      </a:lvl9pPr>
    </p:titleStyle>
    <p:bodyStyle>
      <a:lvl1pPr marL="342900" indent="-342900" algn="l" rtl="0" eaLnBrk="0" fontAlgn="base" hangingPunct="0">
        <a:spcBef>
          <a:spcPct val="20000"/>
        </a:spcBef>
        <a:spcAft>
          <a:spcPct val="0"/>
        </a:spcAft>
        <a:buFont typeface="Wingdings" pitchFamily="2" charset="2"/>
        <a:buChar char="l"/>
        <a:defRPr sz="3200" b="1">
          <a:solidFill>
            <a:srgbClr val="003366"/>
          </a:solidFill>
          <a:latin typeface="+mn-lt"/>
          <a:ea typeface="+mn-ea"/>
          <a:cs typeface="+mn-cs"/>
        </a:defRPr>
      </a:lvl1pPr>
      <a:lvl2pPr marL="742950" indent="-285750" algn="l" rtl="0" eaLnBrk="0" fontAlgn="base" hangingPunct="0">
        <a:spcBef>
          <a:spcPct val="20000"/>
        </a:spcBef>
        <a:spcAft>
          <a:spcPct val="0"/>
        </a:spcAft>
        <a:buChar char="–"/>
        <a:defRPr sz="3200" b="1">
          <a:solidFill>
            <a:srgbClr val="003366"/>
          </a:solidFill>
          <a:latin typeface="+mn-lt"/>
          <a:ea typeface="楷体_GB2312" pitchFamily="49" charset="-122"/>
        </a:defRPr>
      </a:lvl2pPr>
      <a:lvl3pPr marL="1143000" indent="-228600" algn="l" rtl="0" eaLnBrk="0" fontAlgn="base" hangingPunct="0">
        <a:spcBef>
          <a:spcPct val="20000"/>
        </a:spcBef>
        <a:spcAft>
          <a:spcPct val="0"/>
        </a:spcAft>
        <a:buChar char="•"/>
        <a:defRPr sz="3200" b="1">
          <a:solidFill>
            <a:srgbClr val="003366"/>
          </a:solidFill>
          <a:latin typeface="+mn-lt"/>
          <a:ea typeface="楷体_GB2312" pitchFamily="49" charset="-122"/>
        </a:defRPr>
      </a:lvl3pPr>
      <a:lvl4pPr marL="1600200" indent="-228600" algn="l" rtl="0" eaLnBrk="0" fontAlgn="base" hangingPunct="0">
        <a:spcBef>
          <a:spcPct val="20000"/>
        </a:spcBef>
        <a:spcAft>
          <a:spcPct val="0"/>
        </a:spcAft>
        <a:buChar char="–"/>
        <a:defRPr sz="3200" b="1">
          <a:solidFill>
            <a:srgbClr val="003366"/>
          </a:solidFill>
          <a:latin typeface="+mn-lt"/>
          <a:ea typeface="楷体_GB2312" pitchFamily="49" charset="-122"/>
        </a:defRPr>
      </a:lvl4pPr>
      <a:lvl5pPr marL="2057400" indent="-228600" algn="l" rtl="0" eaLnBrk="0" fontAlgn="base" hangingPunct="0">
        <a:spcBef>
          <a:spcPct val="20000"/>
        </a:spcBef>
        <a:spcAft>
          <a:spcPct val="0"/>
        </a:spcAft>
        <a:buChar char="»"/>
        <a:defRPr sz="3200" b="1">
          <a:solidFill>
            <a:srgbClr val="003366"/>
          </a:solidFill>
          <a:latin typeface="+mn-lt"/>
          <a:ea typeface="楷体_GB2312" pitchFamily="49" charset="-122"/>
        </a:defRPr>
      </a:lvl5pPr>
      <a:lvl6pPr marL="2514600" indent="-228600" algn="l" rtl="0" fontAlgn="base">
        <a:spcBef>
          <a:spcPct val="20000"/>
        </a:spcBef>
        <a:spcAft>
          <a:spcPct val="0"/>
        </a:spcAft>
        <a:buChar char="»"/>
        <a:defRPr sz="3200" b="1">
          <a:solidFill>
            <a:srgbClr val="003366"/>
          </a:solidFill>
          <a:latin typeface="+mn-lt"/>
          <a:ea typeface="楷体_GB2312" pitchFamily="49" charset="-122"/>
        </a:defRPr>
      </a:lvl6pPr>
      <a:lvl7pPr marL="2971800" indent="-228600" algn="l" rtl="0" fontAlgn="base">
        <a:spcBef>
          <a:spcPct val="20000"/>
        </a:spcBef>
        <a:spcAft>
          <a:spcPct val="0"/>
        </a:spcAft>
        <a:buChar char="»"/>
        <a:defRPr sz="3200" b="1">
          <a:solidFill>
            <a:srgbClr val="003366"/>
          </a:solidFill>
          <a:latin typeface="+mn-lt"/>
          <a:ea typeface="楷体_GB2312" pitchFamily="49" charset="-122"/>
        </a:defRPr>
      </a:lvl7pPr>
      <a:lvl8pPr marL="3429000" indent="-228600" algn="l" rtl="0" fontAlgn="base">
        <a:spcBef>
          <a:spcPct val="20000"/>
        </a:spcBef>
        <a:spcAft>
          <a:spcPct val="0"/>
        </a:spcAft>
        <a:buChar char="»"/>
        <a:defRPr sz="3200" b="1">
          <a:solidFill>
            <a:srgbClr val="003366"/>
          </a:solidFill>
          <a:latin typeface="+mn-lt"/>
          <a:ea typeface="楷体_GB2312" pitchFamily="49" charset="-122"/>
        </a:defRPr>
      </a:lvl8pPr>
      <a:lvl9pPr marL="3886200" indent="-228600" algn="l" rtl="0" fontAlgn="base">
        <a:spcBef>
          <a:spcPct val="20000"/>
        </a:spcBef>
        <a:spcAft>
          <a:spcPct val="0"/>
        </a:spcAft>
        <a:buChar char="»"/>
        <a:defRPr sz="3200" b="1">
          <a:solidFill>
            <a:srgbClr val="003366"/>
          </a:solidFill>
          <a:latin typeface="+mn-lt"/>
          <a:ea typeface="楷体_GB2312" pitchFamily="49"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1D31CC-EFEB-4AD4-8334-95CC42C33867}" type="slidenum">
              <a:rPr lang="zh-CN" altLang="en-US" smtClean="0"/>
              <a:pPr/>
              <a:t>‹#›</a:t>
            </a:fld>
            <a:endParaRPr lang="zh-CN" altLang="en-US"/>
          </a:p>
        </p:txBody>
      </p:sp>
    </p:spTree>
    <p:extLst>
      <p:ext uri="{BB962C8B-B14F-4D97-AF65-F5344CB8AC3E}">
        <p14:creationId xmlns:p14="http://schemas.microsoft.com/office/powerpoint/2010/main" val="37669205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4"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835150" y="274638"/>
            <a:ext cx="685165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827088" y="1989138"/>
            <a:ext cx="7859712" cy="431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灯片编号占位符 1"/>
          <p:cNvSpPr>
            <a:spLocks noGrp="1"/>
          </p:cNvSpPr>
          <p:nvPr>
            <p:ph type="sldNum" sz="quarter" idx="4"/>
          </p:nvPr>
        </p:nvSpPr>
        <p:spPr>
          <a:xfrm>
            <a:off x="7010400" y="6629400"/>
            <a:ext cx="2133600" cy="228600"/>
          </a:xfrm>
          <a:prstGeom prst="rect">
            <a:avLst/>
          </a:prstGeom>
        </p:spPr>
        <p:txBody>
          <a:bodyPr vert="horz" lIns="91440" tIns="45720" rIns="91440" bIns="45720" rtlCol="0" anchor="ctr"/>
          <a:lstStyle>
            <a:lvl1pPr algn="r">
              <a:defRPr sz="1000">
                <a:solidFill>
                  <a:schemeClr val="tx1">
                    <a:tint val="75000"/>
                  </a:schemeClr>
                </a:solidFill>
                <a:effectLst/>
                <a:latin typeface="+mn-lt"/>
              </a:defRPr>
            </a:lvl1pPr>
          </a:lstStyle>
          <a:p>
            <a:fld id="{82CDF444-4514-41F6-BB23-0BA8864D47CA}"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ransition>
    <p:strips dir="ld"/>
  </p:transition>
  <p:hf hdr="0" ftr="0" dt="0"/>
  <p:txStyles>
    <p:titleStyle>
      <a:lvl1pPr algn="l" rtl="0" eaLnBrk="1" fontAlgn="base" hangingPunct="1">
        <a:spcBef>
          <a:spcPct val="0"/>
        </a:spcBef>
        <a:spcAft>
          <a:spcPct val="0"/>
        </a:spcAft>
        <a:defRPr sz="3600" b="1">
          <a:solidFill>
            <a:srgbClr val="CC0000"/>
          </a:solidFill>
          <a:effectLst>
            <a:outerShdw blurRad="38100" dist="38100" dir="2700000" algn="tl">
              <a:srgbClr val="C0C0C0"/>
            </a:outerShdw>
          </a:effectLst>
          <a:latin typeface="+mj-lt"/>
          <a:ea typeface="+mj-ea"/>
          <a:cs typeface="+mj-cs"/>
        </a:defRPr>
      </a:lvl1pPr>
      <a:lvl2pPr algn="l" rtl="0" eaLnBrk="1" fontAlgn="base" hangingPunct="1">
        <a:spcBef>
          <a:spcPct val="0"/>
        </a:spcBef>
        <a:spcAft>
          <a:spcPct val="0"/>
        </a:spcAft>
        <a:defRPr sz="3600" b="1">
          <a:solidFill>
            <a:srgbClr val="CC0000"/>
          </a:solidFill>
          <a:effectLst>
            <a:outerShdw blurRad="38100" dist="38100" dir="2700000" algn="tl">
              <a:srgbClr val="C0C0C0"/>
            </a:outerShdw>
          </a:effectLst>
          <a:latin typeface="Arial" charset="0"/>
          <a:ea typeface="黑体" pitchFamily="49" charset="-122"/>
        </a:defRPr>
      </a:lvl2pPr>
      <a:lvl3pPr algn="l" rtl="0" eaLnBrk="1" fontAlgn="base" hangingPunct="1">
        <a:spcBef>
          <a:spcPct val="0"/>
        </a:spcBef>
        <a:spcAft>
          <a:spcPct val="0"/>
        </a:spcAft>
        <a:defRPr sz="3600" b="1">
          <a:solidFill>
            <a:srgbClr val="CC0000"/>
          </a:solidFill>
          <a:effectLst>
            <a:outerShdw blurRad="38100" dist="38100" dir="2700000" algn="tl">
              <a:srgbClr val="C0C0C0"/>
            </a:outerShdw>
          </a:effectLst>
          <a:latin typeface="Arial" charset="0"/>
          <a:ea typeface="黑体" pitchFamily="49" charset="-122"/>
        </a:defRPr>
      </a:lvl3pPr>
      <a:lvl4pPr algn="l" rtl="0" eaLnBrk="1" fontAlgn="base" hangingPunct="1">
        <a:spcBef>
          <a:spcPct val="0"/>
        </a:spcBef>
        <a:spcAft>
          <a:spcPct val="0"/>
        </a:spcAft>
        <a:defRPr sz="3600" b="1">
          <a:solidFill>
            <a:srgbClr val="CC0000"/>
          </a:solidFill>
          <a:effectLst>
            <a:outerShdw blurRad="38100" dist="38100" dir="2700000" algn="tl">
              <a:srgbClr val="C0C0C0"/>
            </a:outerShdw>
          </a:effectLst>
          <a:latin typeface="Arial" charset="0"/>
          <a:ea typeface="黑体" pitchFamily="49" charset="-122"/>
        </a:defRPr>
      </a:lvl4pPr>
      <a:lvl5pPr algn="l" rtl="0" eaLnBrk="1" fontAlgn="base" hangingPunct="1">
        <a:spcBef>
          <a:spcPct val="0"/>
        </a:spcBef>
        <a:spcAft>
          <a:spcPct val="0"/>
        </a:spcAft>
        <a:defRPr sz="3600" b="1">
          <a:solidFill>
            <a:srgbClr val="CC0000"/>
          </a:solidFill>
          <a:effectLst>
            <a:outerShdw blurRad="38100" dist="38100" dir="2700000" algn="tl">
              <a:srgbClr val="C0C0C0"/>
            </a:outerShdw>
          </a:effectLst>
          <a:latin typeface="Arial" charset="0"/>
          <a:ea typeface="黑体" pitchFamily="49" charset="-122"/>
        </a:defRPr>
      </a:lvl5pPr>
      <a:lvl6pPr marL="457200" algn="l" rtl="0" eaLnBrk="1" fontAlgn="base" hangingPunct="1">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49" charset="-122"/>
        </a:defRPr>
      </a:lvl6pPr>
      <a:lvl7pPr marL="914400" algn="l" rtl="0" eaLnBrk="1" fontAlgn="base" hangingPunct="1">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49" charset="-122"/>
        </a:defRPr>
      </a:lvl7pPr>
      <a:lvl8pPr marL="1371600" algn="l" rtl="0" eaLnBrk="1" fontAlgn="base" hangingPunct="1">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49" charset="-122"/>
        </a:defRPr>
      </a:lvl8pPr>
      <a:lvl9pPr marL="1828800" algn="l" rtl="0" eaLnBrk="1" fontAlgn="base" hangingPunct="1">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49" charset="-122"/>
        </a:defRPr>
      </a:lvl9pPr>
    </p:titleStyle>
    <p:bodyStyle>
      <a:lvl1pPr marL="342900" indent="-342900" algn="l" rtl="0" eaLnBrk="1" fontAlgn="base" hangingPunct="1">
        <a:spcBef>
          <a:spcPct val="20000"/>
        </a:spcBef>
        <a:spcAft>
          <a:spcPct val="0"/>
        </a:spcAft>
        <a:buFont typeface="Wingdings" pitchFamily="2" charset="2"/>
        <a:buChar char="l"/>
        <a:defRPr sz="2400" b="1">
          <a:solidFill>
            <a:srgbClr val="002060"/>
          </a:solidFill>
          <a:effectLst>
            <a:outerShdw blurRad="38100" dist="38100" dir="2700000" algn="tl">
              <a:srgbClr val="C0C0C0"/>
            </a:outerShdw>
          </a:effectLst>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000" b="1">
          <a:solidFill>
            <a:srgbClr val="002060"/>
          </a:solidFill>
          <a:effectLst>
            <a:outerShdw blurRad="38100" dist="38100" dir="2700000" algn="tl">
              <a:srgbClr val="C0C0C0"/>
            </a:outerShdw>
          </a:effectLst>
          <a:latin typeface="+mn-lt"/>
          <a:ea typeface="华文细黑" pitchFamily="2" charset="-122"/>
        </a:defRPr>
      </a:lvl2pPr>
      <a:lvl3pPr marL="1143000" indent="-228600" algn="l" rtl="0" eaLnBrk="1" fontAlgn="base" hangingPunct="1">
        <a:spcBef>
          <a:spcPct val="20000"/>
        </a:spcBef>
        <a:spcAft>
          <a:spcPct val="0"/>
        </a:spcAft>
        <a:buChar char="•"/>
        <a:defRPr sz="2000" b="1">
          <a:solidFill>
            <a:srgbClr val="002060"/>
          </a:solidFill>
          <a:effectLst>
            <a:outerShdw blurRad="38100" dist="38100" dir="2700000" algn="tl">
              <a:srgbClr val="C0C0C0"/>
            </a:outerShdw>
          </a:effectLst>
          <a:latin typeface="+mn-lt"/>
          <a:ea typeface="华文细黑" pitchFamily="2" charset="-122"/>
        </a:defRPr>
      </a:lvl3pPr>
      <a:lvl4pPr marL="1600200" indent="-228600" algn="l" rtl="0" eaLnBrk="1" fontAlgn="base" hangingPunct="1">
        <a:spcBef>
          <a:spcPct val="20000"/>
        </a:spcBef>
        <a:spcAft>
          <a:spcPct val="0"/>
        </a:spcAft>
        <a:buChar char="–"/>
        <a:defRPr sz="1600" b="1">
          <a:solidFill>
            <a:srgbClr val="002060"/>
          </a:solidFill>
          <a:effectLst>
            <a:outerShdw blurRad="38100" dist="38100" dir="2700000" algn="tl">
              <a:srgbClr val="C0C0C0"/>
            </a:outerShdw>
          </a:effectLst>
          <a:latin typeface="+mn-lt"/>
          <a:ea typeface="华文细黑" pitchFamily="2" charset="-122"/>
        </a:defRPr>
      </a:lvl4pPr>
      <a:lvl5pPr marL="2057400" indent="-228600" algn="l" rtl="0" eaLnBrk="1" fontAlgn="base" hangingPunct="1">
        <a:spcBef>
          <a:spcPct val="20000"/>
        </a:spcBef>
        <a:spcAft>
          <a:spcPct val="0"/>
        </a:spcAft>
        <a:buChar char="»"/>
        <a:defRPr sz="1600" b="1">
          <a:solidFill>
            <a:srgbClr val="002060"/>
          </a:solidFill>
          <a:effectLst>
            <a:outerShdw blurRad="38100" dist="38100" dir="2700000" algn="tl">
              <a:srgbClr val="C0C0C0"/>
            </a:outerShdw>
          </a:effectLst>
          <a:latin typeface="+mn-lt"/>
          <a:ea typeface="华文细黑" pitchFamily="2" charset="-122"/>
        </a:defRPr>
      </a:lvl5pPr>
      <a:lvl6pPr marL="2514600" indent="-228600" algn="l" rtl="0" eaLnBrk="1" fontAlgn="base" hangingPunct="1">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6pPr>
      <a:lvl7pPr marL="2971800" indent="-228600" algn="l" rtl="0" eaLnBrk="1" fontAlgn="base" hangingPunct="1">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7pPr>
      <a:lvl8pPr marL="3429000" indent="-228600" algn="l" rtl="0" eaLnBrk="1" fontAlgn="base" hangingPunct="1">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8pPr>
      <a:lvl9pPr marL="3886200" indent="-228600" algn="l" rtl="0" eaLnBrk="1" fontAlgn="base" hangingPunct="1">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notesSlide" Target="../notesSlides/notesSlide1.xml"/><Relationship Id="rId1" Type="http://schemas.openxmlformats.org/officeDocument/2006/relationships/slideLayout" Target="../slideLayouts/slideLayout27.xml"/><Relationship Id="rId5" Type="http://schemas.openxmlformats.org/officeDocument/2006/relationships/slide" Target="slide52.xml"/><Relationship Id="rId4" Type="http://schemas.openxmlformats.org/officeDocument/2006/relationships/slide" Target="slide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7.xml"/><Relationship Id="rId4" Type="http://schemas.openxmlformats.org/officeDocument/2006/relationships/image" Target="../media/image40.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oleObject" Target="../embeddings/oleObject1.bin"/><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7.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oleObject" Target="../embeddings/oleObject2.bin"/><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2.xml"/></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6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2.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2.xml"/><Relationship Id="rId4" Type="http://schemas.openxmlformats.org/officeDocument/2006/relationships/image" Target="../media/image5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32.xml"/></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32.xml"/><Relationship Id="rId4" Type="http://schemas.openxmlformats.org/officeDocument/2006/relationships/image" Target="../media/image60.png"/></Relationships>
</file>

<file path=ppt/slides/_rels/slide7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2.xml"/></Relationships>
</file>

<file path=ppt/slides/_rels/slide7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ctrTitle"/>
          </p:nvPr>
        </p:nvSpPr>
        <p:spPr>
          <a:xfrm>
            <a:off x="762000" y="1752600"/>
            <a:ext cx="7772400" cy="1470025"/>
          </a:xfrm>
        </p:spPr>
        <p:txBody>
          <a:bodyPr/>
          <a:lstStyle/>
          <a:p>
            <a:r>
              <a:rPr lang="zh-CN" altLang="en-US" sz="5400" b="0" dirty="0">
                <a:solidFill>
                  <a:srgbClr val="C00000"/>
                </a:solidFill>
                <a:effectLst>
                  <a:outerShdw blurRad="38100" dist="38100" dir="2700000" algn="tl">
                    <a:srgbClr val="000000">
                      <a:alpha val="43137"/>
                    </a:srgbClr>
                  </a:outerShdw>
                </a:effectLst>
                <a:ea typeface="华文新魏" pitchFamily="2" charset="-122"/>
              </a:rPr>
              <a:t>微生物与生物化学基础</a:t>
            </a:r>
          </a:p>
        </p:txBody>
      </p:sp>
      <p:sp>
        <p:nvSpPr>
          <p:cNvPr id="10" name="Rectangle 3"/>
          <p:cNvSpPr>
            <a:spLocks noGrp="1" noChangeArrowheads="1"/>
          </p:cNvSpPr>
          <p:nvPr>
            <p:ph type="subTitle" idx="1"/>
          </p:nvPr>
        </p:nvSpPr>
        <p:spPr>
          <a:xfrm>
            <a:off x="1676400" y="3276600"/>
            <a:ext cx="5616575" cy="990600"/>
          </a:xfrm>
        </p:spPr>
        <p:txBody>
          <a:bodyPr/>
          <a:lstStyle/>
          <a:p>
            <a:pPr>
              <a:spcBef>
                <a:spcPts val="1200"/>
              </a:spcBef>
            </a:pPr>
            <a:r>
              <a:rPr lang="zh-CN" altLang="en-US" sz="3200" dirty="0">
                <a:ea typeface="黑体" pitchFamily="2" charset="-122"/>
              </a:rPr>
              <a:t>主讲：赵亮</a:t>
            </a:r>
            <a:endParaRPr lang="en-US" altLang="zh-CN" sz="3200" dirty="0">
              <a:ea typeface="黑体" pitchFamily="2" charset="-122"/>
            </a:endParaRPr>
          </a:p>
          <a:p>
            <a:pPr>
              <a:spcBef>
                <a:spcPts val="1200"/>
              </a:spcBef>
            </a:pPr>
            <a:r>
              <a:rPr lang="en-US" altLang="zh-CN" b="0" dirty="0">
                <a:effectLst/>
                <a:ea typeface="黑体" pitchFamily="2" charset="-122"/>
              </a:rPr>
              <a:t>zhaoliang@ecust.edu.cn</a:t>
            </a:r>
          </a:p>
          <a:p>
            <a:pPr>
              <a:spcBef>
                <a:spcPts val="1200"/>
              </a:spcBef>
            </a:pPr>
            <a:endParaRPr lang="en-US" altLang="zh-CN" sz="2800" dirty="0">
              <a:ea typeface="黑体" pitchFamily="2" charset="-122"/>
            </a:endParaRPr>
          </a:p>
          <a:p>
            <a:endParaRPr lang="en-US" altLang="zh-CN" sz="2800" dirty="0">
              <a:ea typeface="黑体" pitchFamily="2" charset="-122"/>
            </a:endParaRPr>
          </a:p>
          <a:p>
            <a:endParaRPr lang="en-US" altLang="zh-CN" sz="2800" dirty="0">
              <a:ea typeface="黑体" pitchFamily="2" charset="-122"/>
            </a:endParaRPr>
          </a:p>
          <a:p>
            <a:endParaRPr lang="en-US" altLang="zh-CN" sz="2800" dirty="0">
              <a:ea typeface="黑体" pitchFamily="2" charset="-122"/>
            </a:endParaRPr>
          </a:p>
        </p:txBody>
      </p:sp>
      <p:sp>
        <p:nvSpPr>
          <p:cNvPr id="4" name="矩形 3"/>
          <p:cNvSpPr/>
          <p:nvPr/>
        </p:nvSpPr>
        <p:spPr>
          <a:xfrm>
            <a:off x="1371600" y="5943600"/>
            <a:ext cx="6781800" cy="523220"/>
          </a:xfrm>
          <a:prstGeom prst="rect">
            <a:avLst/>
          </a:prstGeom>
          <a:noFill/>
        </p:spPr>
        <p:txBody>
          <a:bodyPr wrap="square">
            <a:spAutoFit/>
          </a:bodyPr>
          <a:lstStyle/>
          <a:p>
            <a:pPr lvl="0" algn="ctr">
              <a:spcBef>
                <a:spcPct val="20000"/>
              </a:spcBef>
            </a:pPr>
            <a:r>
              <a:rPr lang="zh-CN" altLang="en-US" sz="2800" kern="0" dirty="0">
                <a:ln w="10160">
                  <a:solidFill>
                    <a:schemeClr val="accent5"/>
                  </a:solidFill>
                  <a:prstDash val="solid"/>
                </a:ln>
                <a:solidFill>
                  <a:srgbClr val="FFFFFF"/>
                </a:solidFill>
                <a:effectLst>
                  <a:outerShdw blurRad="38100" dist="38100" dir="2700000" algn="tl">
                    <a:srgbClr val="000000">
                      <a:alpha val="43137"/>
                    </a:srgbClr>
                  </a:outerShdw>
                </a:effectLst>
                <a:latin typeface="Arial"/>
                <a:ea typeface="黑体" pitchFamily="2" charset="-122"/>
              </a:rPr>
              <a:t>生物反应器工程国家重点实验室</a:t>
            </a:r>
            <a:endParaRPr lang="en-US" altLang="zh-CN" sz="2800" kern="0" dirty="0">
              <a:ln w="10160">
                <a:solidFill>
                  <a:schemeClr val="accent5"/>
                </a:solidFill>
                <a:prstDash val="solid"/>
              </a:ln>
              <a:solidFill>
                <a:srgbClr val="FFFFFF"/>
              </a:solidFill>
              <a:effectLst>
                <a:outerShdw blurRad="38100" dist="38100" dir="2700000" algn="tl">
                  <a:srgbClr val="000000">
                    <a:alpha val="43137"/>
                  </a:srgbClr>
                </a:outerShdw>
              </a:effectLst>
              <a:latin typeface="Arial"/>
              <a:ea typeface="黑体" pitchFamily="2" charset="-122"/>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401D3FB-3C7B-43EA-B98B-BEE2C8A5D842}"/>
              </a:ext>
            </a:extLst>
          </p:cNvPr>
          <p:cNvSpPr>
            <a:spLocks noGrp="1"/>
          </p:cNvSpPr>
          <p:nvPr>
            <p:ph idx="1"/>
          </p:nvPr>
        </p:nvSpPr>
        <p:spPr/>
        <p:txBody>
          <a:bodyPr/>
          <a:lstStyle/>
          <a:p>
            <a:r>
              <a:rPr lang="zh-CN" altLang="en-US" dirty="0">
                <a:solidFill>
                  <a:srgbClr val="C00000"/>
                </a:solidFill>
              </a:rPr>
              <a:t>解决环境问题</a:t>
            </a:r>
          </a:p>
        </p:txBody>
      </p:sp>
      <p:sp>
        <p:nvSpPr>
          <p:cNvPr id="3" name="标题 2">
            <a:extLst>
              <a:ext uri="{FF2B5EF4-FFF2-40B4-BE49-F238E27FC236}">
                <a16:creationId xmlns:a16="http://schemas.microsoft.com/office/drawing/2014/main" id="{9B3F9F9A-CE56-43E7-88E5-91965F4B4103}"/>
              </a:ext>
            </a:extLst>
          </p:cNvPr>
          <p:cNvSpPr>
            <a:spLocks noGrp="1"/>
          </p:cNvSpPr>
          <p:nvPr>
            <p:ph type="title"/>
          </p:nvPr>
        </p:nvSpPr>
        <p:spPr/>
        <p:txBody>
          <a:bodyPr/>
          <a:lstStyle/>
          <a:p>
            <a:r>
              <a:rPr lang="zh-CN" altLang="en-US" dirty="0">
                <a:solidFill>
                  <a:srgbClr val="C00000"/>
                </a:solidFill>
              </a:rPr>
              <a:t>生命科学与社会可持续发展</a:t>
            </a:r>
            <a:endParaRPr lang="zh-CN" altLang="en-US" dirty="0"/>
          </a:p>
        </p:txBody>
      </p:sp>
      <p:sp>
        <p:nvSpPr>
          <p:cNvPr id="4" name="灯片编号占位符 3">
            <a:extLst>
              <a:ext uri="{FF2B5EF4-FFF2-40B4-BE49-F238E27FC236}">
                <a16:creationId xmlns:a16="http://schemas.microsoft.com/office/drawing/2014/main" id="{917E6AFD-F019-4ADE-8FB5-8AB5319AC5B6}"/>
              </a:ext>
            </a:extLst>
          </p:cNvPr>
          <p:cNvSpPr>
            <a:spLocks noGrp="1"/>
          </p:cNvSpPr>
          <p:nvPr>
            <p:ph type="sldNum" sz="quarter" idx="10"/>
          </p:nvPr>
        </p:nvSpPr>
        <p:spPr/>
        <p:txBody>
          <a:bodyPr/>
          <a:lstStyle/>
          <a:p>
            <a:fld id="{82CDF444-4514-41F6-BB23-0BA8864D47CA}" type="slidenum">
              <a:rPr lang="zh-CN" altLang="en-US" smtClean="0"/>
              <a:pPr/>
              <a:t>10</a:t>
            </a:fld>
            <a:endParaRPr lang="zh-CN" altLang="en-US" dirty="0"/>
          </a:p>
        </p:txBody>
      </p:sp>
      <p:pic>
        <p:nvPicPr>
          <p:cNvPr id="6" name="图片 5">
            <a:extLst>
              <a:ext uri="{FF2B5EF4-FFF2-40B4-BE49-F238E27FC236}">
                <a16:creationId xmlns:a16="http://schemas.microsoft.com/office/drawing/2014/main" id="{16F75788-5D42-4108-BF86-53F84936B71F}"/>
              </a:ext>
            </a:extLst>
          </p:cNvPr>
          <p:cNvPicPr>
            <a:picLocks noChangeAspect="1"/>
          </p:cNvPicPr>
          <p:nvPr/>
        </p:nvPicPr>
        <p:blipFill>
          <a:blip r:embed="rId2"/>
          <a:stretch>
            <a:fillRect/>
          </a:stretch>
        </p:blipFill>
        <p:spPr>
          <a:xfrm>
            <a:off x="1123269" y="2590800"/>
            <a:ext cx="7267350" cy="2347913"/>
          </a:xfrm>
          <a:prstGeom prst="rect">
            <a:avLst/>
          </a:prstGeom>
        </p:spPr>
      </p:pic>
    </p:spTree>
    <p:extLst>
      <p:ext uri="{BB962C8B-B14F-4D97-AF65-F5344CB8AC3E}">
        <p14:creationId xmlns:p14="http://schemas.microsoft.com/office/powerpoint/2010/main" val="3640914728"/>
      </p:ext>
    </p:extLst>
  </p:cSld>
  <p:clrMapOvr>
    <a:masterClrMapping/>
  </p:clrMapOvr>
  <p:transition>
    <p:strips dir="l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401D3FB-3C7B-43EA-B98B-BEE2C8A5D842}"/>
              </a:ext>
            </a:extLst>
          </p:cNvPr>
          <p:cNvSpPr>
            <a:spLocks noGrp="1"/>
          </p:cNvSpPr>
          <p:nvPr>
            <p:ph idx="1"/>
          </p:nvPr>
        </p:nvSpPr>
        <p:spPr/>
        <p:txBody>
          <a:bodyPr/>
          <a:lstStyle/>
          <a:p>
            <a:r>
              <a:rPr lang="zh-CN" altLang="en-US" dirty="0">
                <a:solidFill>
                  <a:srgbClr val="C00000"/>
                </a:solidFill>
              </a:rPr>
              <a:t>人类健康问题</a:t>
            </a:r>
          </a:p>
        </p:txBody>
      </p:sp>
      <p:sp>
        <p:nvSpPr>
          <p:cNvPr id="3" name="标题 2">
            <a:extLst>
              <a:ext uri="{FF2B5EF4-FFF2-40B4-BE49-F238E27FC236}">
                <a16:creationId xmlns:a16="http://schemas.microsoft.com/office/drawing/2014/main" id="{9B3F9F9A-CE56-43E7-88E5-91965F4B4103}"/>
              </a:ext>
            </a:extLst>
          </p:cNvPr>
          <p:cNvSpPr>
            <a:spLocks noGrp="1"/>
          </p:cNvSpPr>
          <p:nvPr>
            <p:ph type="title"/>
          </p:nvPr>
        </p:nvSpPr>
        <p:spPr/>
        <p:txBody>
          <a:bodyPr/>
          <a:lstStyle/>
          <a:p>
            <a:r>
              <a:rPr lang="zh-CN" altLang="en-US" dirty="0">
                <a:solidFill>
                  <a:srgbClr val="C00000"/>
                </a:solidFill>
              </a:rPr>
              <a:t>生命科学与社会可持续发展</a:t>
            </a:r>
            <a:endParaRPr lang="zh-CN" altLang="en-US" dirty="0"/>
          </a:p>
        </p:txBody>
      </p:sp>
      <p:sp>
        <p:nvSpPr>
          <p:cNvPr id="4" name="灯片编号占位符 3">
            <a:extLst>
              <a:ext uri="{FF2B5EF4-FFF2-40B4-BE49-F238E27FC236}">
                <a16:creationId xmlns:a16="http://schemas.microsoft.com/office/drawing/2014/main" id="{917E6AFD-F019-4ADE-8FB5-8AB5319AC5B6}"/>
              </a:ext>
            </a:extLst>
          </p:cNvPr>
          <p:cNvSpPr>
            <a:spLocks noGrp="1"/>
          </p:cNvSpPr>
          <p:nvPr>
            <p:ph type="sldNum" sz="quarter" idx="10"/>
          </p:nvPr>
        </p:nvSpPr>
        <p:spPr/>
        <p:txBody>
          <a:bodyPr/>
          <a:lstStyle/>
          <a:p>
            <a:fld id="{82CDF444-4514-41F6-BB23-0BA8864D47CA}" type="slidenum">
              <a:rPr lang="zh-CN" altLang="en-US" smtClean="0"/>
              <a:pPr/>
              <a:t>11</a:t>
            </a:fld>
            <a:endParaRPr lang="zh-CN" altLang="en-US" dirty="0"/>
          </a:p>
        </p:txBody>
      </p:sp>
      <p:pic>
        <p:nvPicPr>
          <p:cNvPr id="7" name="图片 6">
            <a:extLst>
              <a:ext uri="{FF2B5EF4-FFF2-40B4-BE49-F238E27FC236}">
                <a16:creationId xmlns:a16="http://schemas.microsoft.com/office/drawing/2014/main" id="{AFA6FDDD-77B4-495E-8821-15873E0C601B}"/>
              </a:ext>
            </a:extLst>
          </p:cNvPr>
          <p:cNvPicPr>
            <a:picLocks noChangeAspect="1"/>
          </p:cNvPicPr>
          <p:nvPr/>
        </p:nvPicPr>
        <p:blipFill>
          <a:blip r:embed="rId2"/>
          <a:stretch>
            <a:fillRect/>
          </a:stretch>
        </p:blipFill>
        <p:spPr>
          <a:xfrm>
            <a:off x="1445915" y="2590800"/>
            <a:ext cx="6252170" cy="3276600"/>
          </a:xfrm>
          <a:prstGeom prst="rect">
            <a:avLst/>
          </a:prstGeom>
        </p:spPr>
      </p:pic>
    </p:spTree>
    <p:extLst>
      <p:ext uri="{BB962C8B-B14F-4D97-AF65-F5344CB8AC3E}">
        <p14:creationId xmlns:p14="http://schemas.microsoft.com/office/powerpoint/2010/main" val="568147134"/>
      </p:ext>
    </p:extLst>
  </p:cSld>
  <p:clrMapOvr>
    <a:masterClrMapping/>
  </p:clrMapOvr>
  <p:transition>
    <p:strips dir="l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35150" y="274638"/>
            <a:ext cx="6851650" cy="1143000"/>
          </a:xfrm>
        </p:spPr>
        <p:txBody>
          <a:bodyPr/>
          <a:lstStyle/>
          <a:p>
            <a:r>
              <a:rPr lang="zh-CN" altLang="en-US" sz="3200" dirty="0"/>
              <a:t>微生物与生物化学基础</a:t>
            </a:r>
            <a:br>
              <a:rPr lang="en-US" altLang="zh-CN" sz="3200" dirty="0"/>
            </a:br>
            <a:r>
              <a:rPr lang="zh-CN" altLang="en-US" sz="3200" dirty="0"/>
              <a:t>课程的主要内容</a:t>
            </a:r>
          </a:p>
        </p:txBody>
      </p:sp>
      <p:sp>
        <p:nvSpPr>
          <p:cNvPr id="3" name="内容占位符 2"/>
          <p:cNvSpPr>
            <a:spLocks noGrp="1"/>
          </p:cNvSpPr>
          <p:nvPr>
            <p:ph idx="1"/>
          </p:nvPr>
        </p:nvSpPr>
        <p:spPr>
          <a:xfrm>
            <a:off x="692727" y="1768475"/>
            <a:ext cx="4488873" cy="4479925"/>
          </a:xfrm>
        </p:spPr>
        <p:txBody>
          <a:bodyPr/>
          <a:lstStyle/>
          <a:p>
            <a:pPr>
              <a:lnSpc>
                <a:spcPct val="200000"/>
              </a:lnSpc>
              <a:spcBef>
                <a:spcPts val="0"/>
              </a:spcBef>
            </a:pPr>
            <a:r>
              <a:rPr lang="zh-CN" altLang="en-US" sz="1800" dirty="0">
                <a:effectLst/>
              </a:rPr>
              <a:t>第</a:t>
            </a:r>
            <a:r>
              <a:rPr lang="en-US" altLang="zh-CN" sz="1800" dirty="0">
                <a:effectLst/>
              </a:rPr>
              <a:t>1</a:t>
            </a:r>
            <a:r>
              <a:rPr lang="zh-CN" altLang="en-US" sz="1800" dirty="0">
                <a:effectLst/>
              </a:rPr>
              <a:t>章 生物大分子</a:t>
            </a:r>
            <a:endParaRPr lang="en-US" altLang="zh-CN" sz="1800" dirty="0">
              <a:effectLst/>
            </a:endParaRPr>
          </a:p>
          <a:p>
            <a:pPr>
              <a:lnSpc>
                <a:spcPct val="200000"/>
              </a:lnSpc>
              <a:spcBef>
                <a:spcPts val="0"/>
              </a:spcBef>
            </a:pPr>
            <a:r>
              <a:rPr lang="zh-CN" altLang="en-US" sz="1800" dirty="0">
                <a:effectLst/>
              </a:rPr>
              <a:t>第</a:t>
            </a:r>
            <a:r>
              <a:rPr lang="en-US" altLang="zh-CN" sz="1800" dirty="0">
                <a:effectLst/>
              </a:rPr>
              <a:t>2</a:t>
            </a:r>
            <a:r>
              <a:rPr lang="zh-CN" altLang="en-US" sz="1800" dirty="0">
                <a:effectLst/>
              </a:rPr>
              <a:t>章 细胞</a:t>
            </a:r>
          </a:p>
          <a:p>
            <a:pPr>
              <a:lnSpc>
                <a:spcPct val="200000"/>
              </a:lnSpc>
              <a:spcBef>
                <a:spcPts val="0"/>
              </a:spcBef>
            </a:pPr>
            <a:r>
              <a:rPr lang="zh-CN" altLang="en-US" sz="1800" dirty="0">
                <a:effectLst/>
              </a:rPr>
              <a:t>第</a:t>
            </a:r>
            <a:r>
              <a:rPr lang="en-US" altLang="zh-CN" sz="1800" dirty="0">
                <a:effectLst/>
              </a:rPr>
              <a:t>3</a:t>
            </a:r>
            <a:r>
              <a:rPr lang="zh-CN" altLang="en-US" sz="1800" dirty="0">
                <a:effectLst/>
              </a:rPr>
              <a:t>章 新陈代谢</a:t>
            </a:r>
          </a:p>
          <a:p>
            <a:pPr>
              <a:lnSpc>
                <a:spcPct val="200000"/>
              </a:lnSpc>
              <a:spcBef>
                <a:spcPts val="0"/>
              </a:spcBef>
            </a:pPr>
            <a:r>
              <a:rPr lang="zh-CN" altLang="en-US" sz="1800" dirty="0">
                <a:effectLst/>
              </a:rPr>
              <a:t>第</a:t>
            </a:r>
            <a:r>
              <a:rPr lang="en-US" altLang="zh-CN" sz="1800" dirty="0">
                <a:effectLst/>
              </a:rPr>
              <a:t>4</a:t>
            </a:r>
            <a:r>
              <a:rPr lang="zh-CN" altLang="en-US" sz="1800" dirty="0">
                <a:effectLst/>
              </a:rPr>
              <a:t>章 微生物学概论</a:t>
            </a:r>
          </a:p>
          <a:p>
            <a:pPr>
              <a:lnSpc>
                <a:spcPct val="200000"/>
              </a:lnSpc>
              <a:spcBef>
                <a:spcPts val="0"/>
              </a:spcBef>
            </a:pPr>
            <a:r>
              <a:rPr lang="zh-CN" altLang="en-US" sz="1800" dirty="0">
                <a:effectLst/>
              </a:rPr>
              <a:t>第</a:t>
            </a:r>
            <a:r>
              <a:rPr lang="en-US" altLang="zh-CN" sz="1800" dirty="0">
                <a:effectLst/>
              </a:rPr>
              <a:t>5</a:t>
            </a:r>
            <a:r>
              <a:rPr lang="zh-CN" altLang="en-US" sz="1800" dirty="0">
                <a:effectLst/>
              </a:rPr>
              <a:t>章 微生物的营养</a:t>
            </a:r>
          </a:p>
          <a:p>
            <a:pPr>
              <a:lnSpc>
                <a:spcPct val="200000"/>
              </a:lnSpc>
              <a:spcBef>
                <a:spcPts val="0"/>
              </a:spcBef>
            </a:pPr>
            <a:r>
              <a:rPr lang="zh-CN" altLang="en-US" sz="1800" dirty="0">
                <a:effectLst/>
              </a:rPr>
              <a:t>第</a:t>
            </a:r>
            <a:r>
              <a:rPr lang="en-US" altLang="zh-CN" sz="1800" dirty="0">
                <a:effectLst/>
              </a:rPr>
              <a:t>6</a:t>
            </a:r>
            <a:r>
              <a:rPr lang="zh-CN" altLang="en-US" sz="1800" dirty="0">
                <a:effectLst/>
              </a:rPr>
              <a:t>章 微生物的代谢</a:t>
            </a:r>
          </a:p>
          <a:p>
            <a:pPr>
              <a:lnSpc>
                <a:spcPct val="200000"/>
              </a:lnSpc>
              <a:spcBef>
                <a:spcPts val="0"/>
              </a:spcBef>
            </a:pPr>
            <a:r>
              <a:rPr lang="zh-CN" altLang="en-US" sz="1800" dirty="0">
                <a:effectLst/>
              </a:rPr>
              <a:t>第</a:t>
            </a:r>
            <a:r>
              <a:rPr lang="en-US" altLang="zh-CN" sz="1800" dirty="0">
                <a:effectLst/>
              </a:rPr>
              <a:t>7</a:t>
            </a:r>
            <a:r>
              <a:rPr lang="zh-CN" altLang="en-US" sz="1800" dirty="0">
                <a:effectLst/>
              </a:rPr>
              <a:t>章 微生物的生长和培养</a:t>
            </a:r>
          </a:p>
        </p:txBody>
      </p:sp>
      <p:sp>
        <p:nvSpPr>
          <p:cNvPr id="4" name="内容占位符 2"/>
          <p:cNvSpPr txBox="1">
            <a:spLocks/>
          </p:cNvSpPr>
          <p:nvPr/>
        </p:nvSpPr>
        <p:spPr bwMode="auto">
          <a:xfrm>
            <a:off x="4585855" y="1752600"/>
            <a:ext cx="4177145" cy="432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Wingdings" pitchFamily="2" charset="2"/>
              <a:buChar char="l"/>
              <a:defRPr sz="2400" b="1">
                <a:solidFill>
                  <a:srgbClr val="003366"/>
                </a:solidFill>
                <a:effectLst>
                  <a:outerShdw blurRad="38100" dist="38100" dir="2700000" algn="tl">
                    <a:srgbClr val="C0C0C0"/>
                  </a:outerShdw>
                </a:effectLst>
                <a:latin typeface="+mn-lt"/>
                <a:ea typeface="+mn-ea"/>
                <a:cs typeface="+mn-cs"/>
              </a:defRPr>
            </a:lvl1pPr>
            <a:lvl2pPr marL="742950" indent="-285750" algn="l" rtl="0" eaLnBrk="1" fontAlgn="base" hangingPunct="1">
              <a:spcBef>
                <a:spcPct val="20000"/>
              </a:spcBef>
              <a:spcAft>
                <a:spcPct val="0"/>
              </a:spcAft>
              <a:buFont typeface="Wingdings" pitchFamily="2" charset="2"/>
              <a:buChar char="Ø"/>
              <a:defRPr sz="2000" b="1">
                <a:solidFill>
                  <a:srgbClr val="003366"/>
                </a:solidFill>
                <a:effectLst>
                  <a:outerShdw blurRad="38100" dist="38100" dir="2700000" algn="tl">
                    <a:srgbClr val="C0C0C0"/>
                  </a:outerShdw>
                </a:effectLst>
                <a:latin typeface="+mn-lt"/>
                <a:ea typeface="华文细黑" pitchFamily="2" charset="-122"/>
              </a:defRPr>
            </a:lvl2pPr>
            <a:lvl3pPr marL="1143000" indent="-228600" algn="l" rtl="0" eaLnBrk="1" fontAlgn="base" hangingPunct="1">
              <a:spcBef>
                <a:spcPct val="20000"/>
              </a:spcBef>
              <a:spcAft>
                <a:spcPct val="0"/>
              </a:spcAft>
              <a:buChar char="•"/>
              <a:defRPr sz="2000" b="1">
                <a:solidFill>
                  <a:srgbClr val="003366"/>
                </a:solidFill>
                <a:effectLst>
                  <a:outerShdw blurRad="38100" dist="38100" dir="2700000" algn="tl">
                    <a:srgbClr val="C0C0C0"/>
                  </a:outerShdw>
                </a:effectLst>
                <a:latin typeface="+mn-lt"/>
                <a:ea typeface="华文细黑" pitchFamily="2" charset="-122"/>
              </a:defRPr>
            </a:lvl3pPr>
            <a:lvl4pPr marL="1600200" indent="-228600" algn="l" rtl="0" eaLnBrk="1" fontAlgn="base" hangingPunct="1">
              <a:spcBef>
                <a:spcPct val="20000"/>
              </a:spcBef>
              <a:spcAft>
                <a:spcPct val="0"/>
              </a:spcAft>
              <a:buChar char="–"/>
              <a:defRPr sz="1600" b="1">
                <a:solidFill>
                  <a:srgbClr val="003366"/>
                </a:solidFill>
                <a:effectLst>
                  <a:outerShdw blurRad="38100" dist="38100" dir="2700000" algn="tl">
                    <a:srgbClr val="C0C0C0"/>
                  </a:outerShdw>
                </a:effectLst>
                <a:latin typeface="+mn-lt"/>
                <a:ea typeface="华文细黑" pitchFamily="2" charset="-122"/>
              </a:defRPr>
            </a:lvl4pPr>
            <a:lvl5pPr marL="2057400" indent="-228600" algn="l" rtl="0" eaLnBrk="1" fontAlgn="base" hangingPunct="1">
              <a:spcBef>
                <a:spcPct val="20000"/>
              </a:spcBef>
              <a:spcAft>
                <a:spcPct val="0"/>
              </a:spcAft>
              <a:buChar char="»"/>
              <a:defRPr sz="1600" b="1">
                <a:solidFill>
                  <a:srgbClr val="003366"/>
                </a:solidFill>
                <a:effectLst>
                  <a:outerShdw blurRad="38100" dist="38100" dir="2700000" algn="tl">
                    <a:srgbClr val="C0C0C0"/>
                  </a:outerShdw>
                </a:effectLst>
                <a:latin typeface="+mn-lt"/>
                <a:ea typeface="华文细黑" pitchFamily="2" charset="-122"/>
              </a:defRPr>
            </a:lvl5pPr>
            <a:lvl6pPr marL="2514600" indent="-228600" algn="l" rtl="0" eaLnBrk="1" fontAlgn="base" hangingPunct="1">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6pPr>
            <a:lvl7pPr marL="2971800" indent="-228600" algn="l" rtl="0" eaLnBrk="1" fontAlgn="base" hangingPunct="1">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7pPr>
            <a:lvl8pPr marL="3429000" indent="-228600" algn="l" rtl="0" eaLnBrk="1" fontAlgn="base" hangingPunct="1">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8pPr>
            <a:lvl9pPr marL="3886200" indent="-228600" algn="l" rtl="0" eaLnBrk="1" fontAlgn="base" hangingPunct="1">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9pPr>
          </a:lstStyle>
          <a:p>
            <a:pPr>
              <a:lnSpc>
                <a:spcPct val="200000"/>
              </a:lnSpc>
              <a:spcBef>
                <a:spcPts val="0"/>
              </a:spcBef>
            </a:pPr>
            <a:r>
              <a:rPr lang="zh-CN" altLang="en-US" sz="1800" dirty="0">
                <a:effectLst/>
              </a:rPr>
              <a:t>第</a:t>
            </a:r>
            <a:r>
              <a:rPr lang="en-US" altLang="zh-CN" sz="1800" dirty="0">
                <a:effectLst/>
              </a:rPr>
              <a:t>8</a:t>
            </a:r>
            <a:r>
              <a:rPr lang="zh-CN" altLang="en-US" sz="1800" dirty="0">
                <a:effectLst/>
              </a:rPr>
              <a:t>章 微生物的生态</a:t>
            </a:r>
          </a:p>
          <a:p>
            <a:pPr>
              <a:lnSpc>
                <a:spcPct val="200000"/>
              </a:lnSpc>
              <a:spcBef>
                <a:spcPts val="0"/>
              </a:spcBef>
            </a:pPr>
            <a:r>
              <a:rPr lang="zh-CN" altLang="en-US" sz="1800" dirty="0">
                <a:effectLst/>
              </a:rPr>
              <a:t>第</a:t>
            </a:r>
            <a:r>
              <a:rPr lang="en-US" altLang="zh-CN" sz="1800" dirty="0">
                <a:effectLst/>
              </a:rPr>
              <a:t>9</a:t>
            </a:r>
            <a:r>
              <a:rPr lang="zh-CN" altLang="en-US" sz="1800" dirty="0">
                <a:effectLst/>
              </a:rPr>
              <a:t>章 冶金微生物的基础知识</a:t>
            </a:r>
            <a:endParaRPr lang="en-US" altLang="zh-CN" sz="1800" dirty="0">
              <a:effectLst/>
            </a:endParaRPr>
          </a:p>
          <a:p>
            <a:pPr>
              <a:lnSpc>
                <a:spcPct val="200000"/>
              </a:lnSpc>
              <a:spcBef>
                <a:spcPts val="0"/>
              </a:spcBef>
            </a:pPr>
            <a:r>
              <a:rPr lang="zh-CN" altLang="en-US" sz="1800" dirty="0">
                <a:effectLst/>
              </a:rPr>
              <a:t>第</a:t>
            </a:r>
            <a:r>
              <a:rPr lang="en-US" altLang="zh-CN" sz="1800" dirty="0">
                <a:effectLst/>
              </a:rPr>
              <a:t>10</a:t>
            </a:r>
            <a:r>
              <a:rPr lang="zh-CN" altLang="en-US" sz="1800" dirty="0">
                <a:effectLst/>
              </a:rPr>
              <a:t>章 金矿石细菌冶金</a:t>
            </a:r>
          </a:p>
          <a:p>
            <a:pPr>
              <a:lnSpc>
                <a:spcPct val="200000"/>
              </a:lnSpc>
              <a:spcBef>
                <a:spcPts val="0"/>
              </a:spcBef>
            </a:pPr>
            <a:r>
              <a:rPr lang="zh-CN" altLang="en-US" sz="1800" dirty="0">
                <a:effectLst/>
              </a:rPr>
              <a:t>第</a:t>
            </a:r>
            <a:r>
              <a:rPr lang="en-US" altLang="zh-CN" sz="1800" dirty="0">
                <a:effectLst/>
              </a:rPr>
              <a:t>11</a:t>
            </a:r>
            <a:r>
              <a:rPr lang="zh-CN" altLang="en-US" sz="1800" dirty="0">
                <a:effectLst/>
              </a:rPr>
              <a:t>章 铜、铀、银、镍钴的细菌冶金以及微生物脱硅技术</a:t>
            </a:r>
          </a:p>
          <a:p>
            <a:pPr>
              <a:lnSpc>
                <a:spcPct val="200000"/>
              </a:lnSpc>
              <a:spcBef>
                <a:spcPts val="0"/>
              </a:spcBef>
            </a:pPr>
            <a:r>
              <a:rPr lang="zh-CN" altLang="en-US" sz="1800" dirty="0">
                <a:effectLst/>
              </a:rPr>
              <a:t>第</a:t>
            </a:r>
            <a:r>
              <a:rPr lang="en-US" altLang="zh-CN" sz="1800" dirty="0">
                <a:effectLst/>
              </a:rPr>
              <a:t>12</a:t>
            </a:r>
            <a:r>
              <a:rPr lang="zh-CN" altLang="en-US" sz="1800" dirty="0">
                <a:effectLst/>
              </a:rPr>
              <a:t>章 微生物技术在冶金中的其他应用</a:t>
            </a:r>
          </a:p>
          <a:p>
            <a:pPr>
              <a:lnSpc>
                <a:spcPct val="200000"/>
              </a:lnSpc>
              <a:spcBef>
                <a:spcPts val="0"/>
              </a:spcBef>
            </a:pPr>
            <a:endParaRPr lang="zh-CN" altLang="en-US" sz="1800" dirty="0"/>
          </a:p>
        </p:txBody>
      </p:sp>
      <p:sp>
        <p:nvSpPr>
          <p:cNvPr id="5" name="灯片编号占位符 4"/>
          <p:cNvSpPr>
            <a:spLocks noGrp="1"/>
          </p:cNvSpPr>
          <p:nvPr>
            <p:ph type="sldNum" sz="quarter" idx="10"/>
          </p:nvPr>
        </p:nvSpPr>
        <p:spPr/>
        <p:txBody>
          <a:bodyPr/>
          <a:lstStyle/>
          <a:p>
            <a:fld id="{82CDF444-4514-41F6-BB23-0BA8864D47CA}" type="slidenum">
              <a:rPr lang="zh-CN" altLang="en-US" smtClean="0"/>
              <a:pPr/>
              <a:t>12</a:t>
            </a:fld>
            <a:endParaRPr lang="zh-CN" altLang="en-US" dirty="0"/>
          </a:p>
        </p:txBody>
      </p:sp>
    </p:spTree>
    <p:extLst>
      <p:ext uri="{BB962C8B-B14F-4D97-AF65-F5344CB8AC3E}">
        <p14:creationId xmlns:p14="http://schemas.microsoft.com/office/powerpoint/2010/main" val="618256970"/>
      </p:ext>
    </p:extLst>
  </p:cSld>
  <p:clrMapOvr>
    <a:masterClrMapping/>
  </p:clrMapOvr>
  <p:transition>
    <p:strips dir="l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35150" y="274638"/>
            <a:ext cx="6851650" cy="1143000"/>
          </a:xfrm>
        </p:spPr>
        <p:txBody>
          <a:bodyPr/>
          <a:lstStyle/>
          <a:p>
            <a:r>
              <a:rPr lang="zh-CN" altLang="en-US" sz="3200" dirty="0"/>
              <a:t>微生物与生物化学基础</a:t>
            </a:r>
            <a:br>
              <a:rPr lang="en-US" altLang="zh-CN" sz="3200" dirty="0"/>
            </a:br>
            <a:r>
              <a:rPr lang="zh-CN" altLang="en-US" sz="3200" dirty="0"/>
              <a:t>课程的主要内容</a:t>
            </a:r>
          </a:p>
        </p:txBody>
      </p:sp>
      <p:sp>
        <p:nvSpPr>
          <p:cNvPr id="5" name="灯片编号占位符 4"/>
          <p:cNvSpPr>
            <a:spLocks noGrp="1"/>
          </p:cNvSpPr>
          <p:nvPr>
            <p:ph type="sldNum" sz="quarter" idx="10"/>
          </p:nvPr>
        </p:nvSpPr>
        <p:spPr/>
        <p:txBody>
          <a:bodyPr/>
          <a:lstStyle/>
          <a:p>
            <a:fld id="{82CDF444-4514-41F6-BB23-0BA8864D47CA}" type="slidenum">
              <a:rPr lang="zh-CN" altLang="en-US" smtClean="0"/>
              <a:pPr/>
              <a:t>13</a:t>
            </a:fld>
            <a:endParaRPr lang="zh-CN" altLang="en-US" dirty="0"/>
          </a:p>
        </p:txBody>
      </p:sp>
      <p:pic>
        <p:nvPicPr>
          <p:cNvPr id="7" name="图片 6">
            <a:extLst>
              <a:ext uri="{FF2B5EF4-FFF2-40B4-BE49-F238E27FC236}">
                <a16:creationId xmlns:a16="http://schemas.microsoft.com/office/drawing/2014/main" id="{A5F6069F-7B5D-4620-9A45-5C07C31D377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8100" y="1905000"/>
            <a:ext cx="9067800" cy="3581400"/>
          </a:xfrm>
          <a:prstGeom prst="rect">
            <a:avLst/>
          </a:prstGeom>
          <a:noFill/>
          <a:ln>
            <a:noFill/>
          </a:ln>
        </p:spPr>
      </p:pic>
    </p:spTree>
    <p:extLst>
      <p:ext uri="{BB962C8B-B14F-4D97-AF65-F5344CB8AC3E}">
        <p14:creationId xmlns:p14="http://schemas.microsoft.com/office/powerpoint/2010/main" val="1869527853"/>
      </p:ext>
    </p:extLst>
  </p:cSld>
  <p:clrMapOvr>
    <a:masterClrMapping/>
  </p:clrMapOvr>
  <p:transition>
    <p:strips dir="l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title"/>
          </p:nvPr>
        </p:nvSpPr>
        <p:spPr/>
        <p:txBody>
          <a:bodyPr/>
          <a:lstStyle/>
          <a:p>
            <a:r>
              <a:rPr lang="zh-CN" altLang="zh-CN" kern="100" dirty="0">
                <a:effectLst/>
                <a:latin typeface="Times New Roman" panose="02020603050405020304" pitchFamily="18" charset="0"/>
                <a:ea typeface="微软雅黑" panose="020B0503020204020204" pitchFamily="34" charset="-122"/>
              </a:rPr>
              <a:t>教材与参考资料</a:t>
            </a:r>
            <a:endParaRPr lang="zh-CN" altLang="zh-CN" dirty="0"/>
          </a:p>
        </p:txBody>
      </p:sp>
      <p:sp>
        <p:nvSpPr>
          <p:cNvPr id="6147" name="Rectangle 8"/>
          <p:cNvSpPr>
            <a:spLocks noGrp="1" noChangeArrowheads="1"/>
          </p:cNvSpPr>
          <p:nvPr>
            <p:ph type="body" idx="1"/>
          </p:nvPr>
        </p:nvSpPr>
        <p:spPr/>
        <p:txBody>
          <a:bodyPr/>
          <a:lstStyle/>
          <a:p>
            <a:pPr algn="just">
              <a:spcBef>
                <a:spcPts val="1200"/>
              </a:spcBef>
              <a:spcAft>
                <a:spcPts val="600"/>
              </a:spcAft>
            </a:pPr>
            <a:r>
              <a:rPr lang="zh-CN" altLang="zh-CN" sz="1800" kern="100" dirty="0">
                <a:effectLst/>
                <a:latin typeface="Times New Roman" panose="02020603050405020304" pitchFamily="18" charset="0"/>
                <a:ea typeface="宋体" panose="02010600030101010101" pitchFamily="2" charset="-122"/>
              </a:rPr>
              <a:t>推荐教材：</a:t>
            </a:r>
          </a:p>
          <a:p>
            <a:pPr indent="0" algn="just">
              <a:lnSpc>
                <a:spcPct val="125000"/>
              </a:lnSpc>
              <a:buNone/>
            </a:pPr>
            <a:r>
              <a:rPr lang="en-US" altLang="zh-CN" sz="1800" kern="100" dirty="0">
                <a:effectLst/>
                <a:latin typeface="Times New Roman" panose="02020603050405020304" pitchFamily="18" charset="0"/>
                <a:ea typeface="宋体" panose="02010600030101010101" pitchFamily="2" charset="-122"/>
              </a:rPr>
              <a:t>[1] </a:t>
            </a:r>
            <a:r>
              <a:rPr lang="zh-CN" altLang="zh-CN" sz="1800" kern="100" dirty="0">
                <a:effectLst/>
                <a:latin typeface="Times New Roman" panose="02020603050405020304" pitchFamily="18" charset="0"/>
                <a:ea typeface="宋体" panose="02010600030101010101" pitchFamily="2" charset="-122"/>
              </a:rPr>
              <a:t>欧伶等</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《应用生物化学》（第二版）</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化学工业出版社</a:t>
            </a:r>
            <a:r>
              <a:rPr lang="en-US" altLang="zh-CN" sz="1800" kern="100" dirty="0">
                <a:effectLst/>
                <a:latin typeface="Times New Roman" panose="02020603050405020304" pitchFamily="18" charset="0"/>
                <a:ea typeface="宋体" panose="02010600030101010101" pitchFamily="2" charset="-122"/>
              </a:rPr>
              <a:t>. 2009.</a:t>
            </a:r>
            <a:endParaRPr lang="zh-CN" altLang="zh-CN" sz="1800" kern="100" dirty="0">
              <a:effectLst/>
              <a:latin typeface="Times New Roman" panose="02020603050405020304" pitchFamily="18" charset="0"/>
              <a:ea typeface="宋体" panose="02010600030101010101" pitchFamily="2" charset="-122"/>
            </a:endParaRPr>
          </a:p>
          <a:p>
            <a:pPr indent="0" algn="just">
              <a:lnSpc>
                <a:spcPct val="125000"/>
              </a:lnSpc>
              <a:buNone/>
            </a:pPr>
            <a:r>
              <a:rPr lang="en-US" altLang="zh-CN" sz="1800" kern="100" dirty="0">
                <a:effectLst/>
                <a:latin typeface="Times New Roman" panose="02020603050405020304" pitchFamily="18" charset="0"/>
                <a:ea typeface="宋体" panose="02010600030101010101" pitchFamily="2" charset="-122"/>
              </a:rPr>
              <a:t>[2] </a:t>
            </a:r>
            <a:r>
              <a:rPr lang="zh-CN" altLang="zh-CN" sz="1800" kern="100" dirty="0">
                <a:effectLst/>
                <a:latin typeface="Times New Roman" panose="02020603050405020304" pitchFamily="18" charset="0"/>
                <a:ea typeface="宋体" panose="02010600030101010101" pitchFamily="2" charset="-122"/>
              </a:rPr>
              <a:t>沈萍等</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《微生物学》</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高等教育出版社</a:t>
            </a:r>
            <a:r>
              <a:rPr lang="en-US" altLang="zh-CN" sz="1800" kern="100" dirty="0">
                <a:effectLst/>
                <a:latin typeface="Times New Roman" panose="02020603050405020304" pitchFamily="18" charset="0"/>
                <a:ea typeface="宋体" panose="02010600030101010101" pitchFamily="2" charset="-122"/>
              </a:rPr>
              <a:t>. 2016.</a:t>
            </a:r>
            <a:endParaRPr lang="zh-CN" altLang="zh-CN" sz="1800" kern="100" dirty="0">
              <a:effectLst/>
              <a:latin typeface="Times New Roman" panose="02020603050405020304" pitchFamily="18" charset="0"/>
              <a:ea typeface="宋体" panose="02010600030101010101" pitchFamily="2" charset="-122"/>
            </a:endParaRPr>
          </a:p>
          <a:p>
            <a:pPr indent="0" algn="just">
              <a:lnSpc>
                <a:spcPct val="125000"/>
              </a:lnSpc>
              <a:buNone/>
            </a:pPr>
            <a:r>
              <a:rPr lang="en-US" altLang="zh-CN" sz="1800" kern="100" dirty="0">
                <a:effectLst/>
                <a:latin typeface="Times New Roman" panose="02020603050405020304" pitchFamily="18" charset="0"/>
                <a:ea typeface="宋体" panose="02010600030101010101" pitchFamily="2" charset="-122"/>
              </a:rPr>
              <a:t>[3] </a:t>
            </a:r>
            <a:r>
              <a:rPr lang="zh-CN" altLang="zh-CN" sz="1800" kern="100" dirty="0">
                <a:effectLst/>
                <a:latin typeface="Times New Roman" panose="02020603050405020304" pitchFamily="18" charset="0"/>
                <a:ea typeface="宋体" panose="02010600030101010101" pitchFamily="2" charset="-122"/>
              </a:rPr>
              <a:t>杨洪英等</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《细菌冶金学》</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化学工业出版社</a:t>
            </a:r>
            <a:r>
              <a:rPr lang="en-US" altLang="zh-CN" sz="1800" kern="100" dirty="0">
                <a:effectLst/>
                <a:latin typeface="Times New Roman" panose="02020603050405020304" pitchFamily="18" charset="0"/>
                <a:ea typeface="宋体" panose="02010600030101010101" pitchFamily="2" charset="-122"/>
              </a:rPr>
              <a:t>. 2006.</a:t>
            </a:r>
            <a:endParaRPr lang="zh-CN" altLang="zh-CN" sz="1800" kern="100" dirty="0">
              <a:effectLst/>
              <a:latin typeface="Times New Roman" panose="02020603050405020304" pitchFamily="18" charset="0"/>
              <a:ea typeface="宋体" panose="02010600030101010101" pitchFamily="2" charset="-122"/>
            </a:endParaRPr>
          </a:p>
          <a:p>
            <a:pPr algn="just">
              <a:lnSpc>
                <a:spcPct val="125000"/>
              </a:lnSpc>
              <a:spcBef>
                <a:spcPts val="600"/>
              </a:spcBef>
            </a:pPr>
            <a:r>
              <a:rPr lang="zh-CN" altLang="zh-CN" sz="1800" b="1" kern="100" dirty="0">
                <a:effectLst/>
                <a:latin typeface="Times New Roman" panose="02020603050405020304" pitchFamily="18" charset="0"/>
                <a:ea typeface="宋体" panose="02010600030101010101" pitchFamily="2" charset="-122"/>
              </a:rPr>
              <a:t>参考教材：</a:t>
            </a:r>
            <a:endParaRPr lang="zh-CN" altLang="zh-CN" sz="1800" kern="100" dirty="0">
              <a:effectLst/>
              <a:latin typeface="Times New Roman" panose="02020603050405020304" pitchFamily="18" charset="0"/>
              <a:ea typeface="宋体" panose="02010600030101010101" pitchFamily="2" charset="-122"/>
            </a:endParaRPr>
          </a:p>
          <a:p>
            <a:pPr indent="0" algn="just">
              <a:lnSpc>
                <a:spcPct val="125000"/>
              </a:lnSpc>
              <a:buNone/>
            </a:pPr>
            <a:r>
              <a:rPr lang="en-US" altLang="zh-CN" sz="1800" kern="100" dirty="0">
                <a:effectLst/>
                <a:latin typeface="Times New Roman" panose="02020603050405020304" pitchFamily="18" charset="0"/>
                <a:ea typeface="宋体" panose="02010600030101010101" pitchFamily="2" charset="-122"/>
              </a:rPr>
              <a:t>[1] </a:t>
            </a:r>
            <a:r>
              <a:rPr lang="zh-CN" altLang="zh-CN" sz="1800" kern="100" dirty="0">
                <a:effectLst/>
                <a:latin typeface="Times New Roman" panose="02020603050405020304" pitchFamily="18" charset="0"/>
                <a:ea typeface="宋体" panose="02010600030101010101" pitchFamily="2" charset="-122"/>
              </a:rPr>
              <a:t>王镜岩等</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《生物化学教程》</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高等教育出版社</a:t>
            </a:r>
            <a:r>
              <a:rPr lang="en-US" altLang="zh-CN" sz="1800" kern="100" dirty="0">
                <a:effectLst/>
                <a:latin typeface="Times New Roman" panose="02020603050405020304" pitchFamily="18" charset="0"/>
                <a:ea typeface="宋体" panose="02010600030101010101" pitchFamily="2" charset="-122"/>
              </a:rPr>
              <a:t>. 2008.</a:t>
            </a:r>
            <a:endParaRPr lang="zh-CN" altLang="zh-CN" sz="1800" kern="100" dirty="0">
              <a:effectLst/>
              <a:latin typeface="Times New Roman" panose="02020603050405020304" pitchFamily="18" charset="0"/>
              <a:ea typeface="宋体" panose="02010600030101010101" pitchFamily="2" charset="-122"/>
            </a:endParaRPr>
          </a:p>
          <a:p>
            <a:pPr indent="0" algn="just">
              <a:lnSpc>
                <a:spcPct val="125000"/>
              </a:lnSpc>
              <a:buNone/>
            </a:pPr>
            <a:r>
              <a:rPr lang="en-US" altLang="zh-CN" sz="1800" kern="100" dirty="0">
                <a:effectLst/>
                <a:latin typeface="Times New Roman" panose="02020603050405020304" pitchFamily="18" charset="0"/>
                <a:ea typeface="宋体" panose="02010600030101010101" pitchFamily="2" charset="-122"/>
              </a:rPr>
              <a:t>[2] </a:t>
            </a:r>
            <a:r>
              <a:rPr lang="zh-CN" altLang="zh-CN" sz="1800" kern="100" dirty="0">
                <a:effectLst/>
                <a:latin typeface="Times New Roman" panose="02020603050405020304" pitchFamily="18" charset="0"/>
                <a:ea typeface="宋体" panose="02010600030101010101" pitchFamily="2" charset="-122"/>
              </a:rPr>
              <a:t>周德庆等</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《微生物学教程》（第三版）</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高等教育出版社</a:t>
            </a:r>
            <a:r>
              <a:rPr lang="en-US" altLang="zh-CN" sz="1800" kern="100" dirty="0">
                <a:effectLst/>
                <a:latin typeface="Times New Roman" panose="02020603050405020304" pitchFamily="18" charset="0"/>
                <a:ea typeface="宋体" panose="02010600030101010101" pitchFamily="2" charset="-122"/>
              </a:rPr>
              <a:t>. 2011.</a:t>
            </a:r>
            <a:endParaRPr lang="zh-CN" altLang="zh-CN" sz="18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77685151"/>
      </p:ext>
    </p:extLst>
  </p:cSld>
  <p:clrMapOvr>
    <a:masterClrMapping/>
  </p:clrMapOvr>
  <p:transition>
    <p:strips dir="l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35150" y="274638"/>
            <a:ext cx="6851650" cy="1143000"/>
          </a:xfrm>
        </p:spPr>
        <p:txBody>
          <a:bodyPr/>
          <a:lstStyle/>
          <a:p>
            <a:r>
              <a:rPr lang="zh-CN" altLang="en-US" sz="3200" dirty="0"/>
              <a:t>生物化学绪论</a:t>
            </a:r>
          </a:p>
        </p:txBody>
      </p:sp>
      <p:sp>
        <p:nvSpPr>
          <p:cNvPr id="3" name="内容占位符 2"/>
          <p:cNvSpPr>
            <a:spLocks noGrp="1"/>
          </p:cNvSpPr>
          <p:nvPr>
            <p:ph idx="1"/>
          </p:nvPr>
        </p:nvSpPr>
        <p:spPr>
          <a:xfrm>
            <a:off x="692727" y="1768475"/>
            <a:ext cx="6317673" cy="3946525"/>
          </a:xfrm>
        </p:spPr>
        <p:txBody>
          <a:bodyPr/>
          <a:lstStyle/>
          <a:p>
            <a:pPr>
              <a:lnSpc>
                <a:spcPct val="200000"/>
              </a:lnSpc>
              <a:spcBef>
                <a:spcPts val="0"/>
              </a:spcBef>
            </a:pPr>
            <a:r>
              <a:rPr lang="zh-CN" altLang="en-US" sz="2000" dirty="0">
                <a:effectLst/>
              </a:rPr>
              <a:t>一、什么是生物化学</a:t>
            </a:r>
            <a:endParaRPr lang="en-US" altLang="zh-CN" sz="2000" dirty="0">
              <a:effectLst/>
            </a:endParaRPr>
          </a:p>
          <a:p>
            <a:pPr>
              <a:lnSpc>
                <a:spcPct val="200000"/>
              </a:lnSpc>
              <a:spcBef>
                <a:spcPts val="0"/>
              </a:spcBef>
            </a:pPr>
            <a:r>
              <a:rPr lang="zh-CN" altLang="en-US" sz="2000" dirty="0">
                <a:effectLst/>
              </a:rPr>
              <a:t>二、生命的基本特征</a:t>
            </a:r>
            <a:endParaRPr lang="en-US" altLang="zh-CN" sz="2000" dirty="0">
              <a:effectLst/>
            </a:endParaRPr>
          </a:p>
          <a:p>
            <a:pPr>
              <a:lnSpc>
                <a:spcPct val="200000"/>
              </a:lnSpc>
              <a:spcBef>
                <a:spcPts val="0"/>
              </a:spcBef>
            </a:pPr>
            <a:r>
              <a:rPr lang="zh-CN" altLang="en-US" sz="2000" dirty="0">
                <a:effectLst/>
              </a:rPr>
              <a:t>三、生物化学的研究对象和研究内容</a:t>
            </a:r>
            <a:endParaRPr lang="en-US" altLang="zh-CN" sz="2000" dirty="0">
              <a:effectLst/>
            </a:endParaRPr>
          </a:p>
          <a:p>
            <a:pPr>
              <a:lnSpc>
                <a:spcPct val="200000"/>
              </a:lnSpc>
              <a:spcBef>
                <a:spcPts val="0"/>
              </a:spcBef>
            </a:pPr>
            <a:r>
              <a:rPr lang="zh-CN" altLang="en-US" sz="2000" dirty="0">
                <a:effectLst/>
              </a:rPr>
              <a:t>四、生物化学的发展</a:t>
            </a:r>
            <a:endParaRPr lang="en-US" altLang="zh-CN" sz="2000" dirty="0">
              <a:effectLst/>
            </a:endParaRPr>
          </a:p>
          <a:p>
            <a:pPr>
              <a:lnSpc>
                <a:spcPct val="200000"/>
              </a:lnSpc>
              <a:spcBef>
                <a:spcPts val="0"/>
              </a:spcBef>
            </a:pPr>
            <a:r>
              <a:rPr lang="zh-CN" altLang="en-US" sz="2000" dirty="0">
                <a:effectLst/>
              </a:rPr>
              <a:t>五、生物化学的重要成就</a:t>
            </a:r>
            <a:endParaRPr lang="en-US" altLang="zh-CN" sz="2000" dirty="0">
              <a:effectLst/>
            </a:endParaRPr>
          </a:p>
          <a:p>
            <a:pPr>
              <a:lnSpc>
                <a:spcPct val="200000"/>
              </a:lnSpc>
              <a:spcBef>
                <a:spcPts val="0"/>
              </a:spcBef>
            </a:pPr>
            <a:r>
              <a:rPr lang="zh-CN" altLang="en-US" sz="2000" dirty="0">
                <a:effectLst/>
              </a:rPr>
              <a:t>六、生物化学的地位</a:t>
            </a:r>
          </a:p>
        </p:txBody>
      </p:sp>
      <p:sp>
        <p:nvSpPr>
          <p:cNvPr id="5" name="灯片编号占位符 4"/>
          <p:cNvSpPr>
            <a:spLocks noGrp="1"/>
          </p:cNvSpPr>
          <p:nvPr>
            <p:ph type="sldNum" sz="quarter" idx="10"/>
          </p:nvPr>
        </p:nvSpPr>
        <p:spPr/>
        <p:txBody>
          <a:bodyPr/>
          <a:lstStyle/>
          <a:p>
            <a:fld id="{82CDF444-4514-41F6-BB23-0BA8864D47CA}" type="slidenum">
              <a:rPr lang="zh-CN" altLang="en-US" smtClean="0"/>
              <a:pPr/>
              <a:t>15</a:t>
            </a:fld>
            <a:endParaRPr lang="zh-CN" altLang="en-US" dirty="0"/>
          </a:p>
        </p:txBody>
      </p:sp>
    </p:spTree>
    <p:extLst>
      <p:ext uri="{BB962C8B-B14F-4D97-AF65-F5344CB8AC3E}">
        <p14:creationId xmlns:p14="http://schemas.microsoft.com/office/powerpoint/2010/main" val="429901707"/>
      </p:ext>
    </p:extLst>
  </p:cSld>
  <p:clrMapOvr>
    <a:masterClrMapping/>
  </p:clrMapOvr>
  <p:transition>
    <p:strips dir="l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524000"/>
            <a:ext cx="5105400" cy="4319587"/>
          </a:xfrm>
        </p:spPr>
        <p:txBody>
          <a:bodyPr/>
          <a:lstStyle/>
          <a:p>
            <a:pPr>
              <a:lnSpc>
                <a:spcPct val="150000"/>
              </a:lnSpc>
              <a:buClr>
                <a:srgbClr val="C00000"/>
              </a:buClr>
            </a:pPr>
            <a:r>
              <a:rPr lang="zh-CN" altLang="en-US" dirty="0"/>
              <a:t>生物化学（</a:t>
            </a:r>
            <a:r>
              <a:rPr lang="en-US" altLang="zh-CN" dirty="0"/>
              <a:t>Biochemistry</a:t>
            </a:r>
            <a:r>
              <a:rPr lang="zh-CN" altLang="en-US" dirty="0"/>
              <a:t>）</a:t>
            </a:r>
            <a:r>
              <a:rPr lang="en-US" altLang="zh-CN" dirty="0"/>
              <a:t>——</a:t>
            </a:r>
            <a:r>
              <a:rPr lang="zh-CN" altLang="en-US" dirty="0"/>
              <a:t>关于生命的化学</a:t>
            </a:r>
          </a:p>
          <a:p>
            <a:pPr marL="0" indent="720000">
              <a:lnSpc>
                <a:spcPct val="125000"/>
              </a:lnSpc>
              <a:buClr>
                <a:srgbClr val="C00000"/>
              </a:buClr>
              <a:buNone/>
            </a:pPr>
            <a:r>
              <a:rPr lang="zh-CN" altLang="en-US" sz="2000" b="0" dirty="0">
                <a:effectLst/>
              </a:rPr>
              <a:t>以化学的理论和方法作为主要手段，研究生物体的化学本质（组成、结构、功能）及生命活动过程中的化学变化规律，从而揭示生命的奥秘。</a:t>
            </a:r>
            <a:endParaRPr lang="en-US" altLang="zh-CN" sz="2000" b="0" dirty="0">
              <a:effectLst/>
            </a:endParaRPr>
          </a:p>
          <a:p>
            <a:pPr lvl="1">
              <a:buNone/>
            </a:pPr>
            <a:endParaRPr lang="en-US" altLang="zh-CN" sz="1800" dirty="0"/>
          </a:p>
          <a:p>
            <a:pPr>
              <a:buNone/>
            </a:pPr>
            <a:r>
              <a:rPr lang="zh-CN" altLang="en-US" dirty="0">
                <a:solidFill>
                  <a:srgbClr val="C00000"/>
                </a:solidFill>
                <a:effectLst>
                  <a:outerShdw blurRad="38100" dist="38100" dir="2700000" algn="tl">
                    <a:srgbClr val="000000">
                      <a:alpha val="43137"/>
                    </a:srgbClr>
                  </a:outerShdw>
                </a:effectLst>
              </a:rPr>
              <a:t>特点：</a:t>
            </a:r>
          </a:p>
          <a:p>
            <a:pPr marL="514350" indent="-514350">
              <a:lnSpc>
                <a:spcPct val="150000"/>
              </a:lnSpc>
              <a:buClr>
                <a:srgbClr val="C00000"/>
              </a:buClr>
              <a:buFont typeface="Wingdings" pitchFamily="2" charset="2"/>
              <a:buChar char="Ø"/>
            </a:pPr>
            <a:r>
              <a:rPr lang="zh-CN" altLang="en-US" sz="2000" dirty="0">
                <a:effectLst/>
              </a:rPr>
              <a:t>分子水平   </a:t>
            </a:r>
            <a:endParaRPr lang="en-US" altLang="zh-CN" sz="2000" dirty="0">
              <a:effectLst/>
            </a:endParaRPr>
          </a:p>
          <a:p>
            <a:pPr marL="514350" indent="-514350">
              <a:lnSpc>
                <a:spcPct val="150000"/>
              </a:lnSpc>
              <a:buClr>
                <a:srgbClr val="C00000"/>
              </a:buClr>
              <a:buFont typeface="Wingdings" pitchFamily="2" charset="2"/>
              <a:buChar char="Ø"/>
            </a:pPr>
            <a:r>
              <a:rPr lang="zh-CN" altLang="en-US" sz="2000" dirty="0">
                <a:effectLst/>
              </a:rPr>
              <a:t>生物体的化学本质   </a:t>
            </a:r>
            <a:endParaRPr lang="en-US" altLang="zh-CN" sz="2000" dirty="0">
              <a:effectLst/>
            </a:endParaRPr>
          </a:p>
          <a:p>
            <a:pPr marL="514350" indent="-514350">
              <a:lnSpc>
                <a:spcPct val="150000"/>
              </a:lnSpc>
              <a:buClr>
                <a:srgbClr val="C00000"/>
              </a:buClr>
              <a:buFont typeface="Wingdings" pitchFamily="2" charset="2"/>
              <a:buChar char="Ø"/>
            </a:pPr>
            <a:r>
              <a:rPr lang="zh-CN" altLang="en-US" sz="2000" dirty="0">
                <a:effectLst/>
              </a:rPr>
              <a:t>生命活动中的化学变化规律</a:t>
            </a:r>
          </a:p>
        </p:txBody>
      </p:sp>
      <p:sp>
        <p:nvSpPr>
          <p:cNvPr id="3" name="标题 2"/>
          <p:cNvSpPr>
            <a:spLocks noGrp="1"/>
          </p:cNvSpPr>
          <p:nvPr>
            <p:ph type="title"/>
          </p:nvPr>
        </p:nvSpPr>
        <p:spPr/>
        <p:txBody>
          <a:bodyPr/>
          <a:lstStyle/>
          <a:p>
            <a:r>
              <a:rPr lang="zh-CN" altLang="en-US" dirty="0"/>
              <a:t>一、什么是生物化学</a:t>
            </a:r>
          </a:p>
        </p:txBody>
      </p:sp>
      <p:sp>
        <p:nvSpPr>
          <p:cNvPr id="4" name="灯片编号占位符 3"/>
          <p:cNvSpPr>
            <a:spLocks noGrp="1"/>
          </p:cNvSpPr>
          <p:nvPr>
            <p:ph type="sldNum" sz="quarter" idx="10"/>
          </p:nvPr>
        </p:nvSpPr>
        <p:spPr/>
        <p:txBody>
          <a:bodyPr/>
          <a:lstStyle/>
          <a:p>
            <a:fld id="{82CDF444-4514-41F6-BB23-0BA8864D47CA}" type="slidenum">
              <a:rPr lang="zh-CN" altLang="en-US" smtClean="0"/>
              <a:pPr/>
              <a:t>16</a:t>
            </a:fld>
            <a:endParaRPr lang="zh-CN" altLang="en-US" dirty="0"/>
          </a:p>
        </p:txBody>
      </p:sp>
      <p:pic>
        <p:nvPicPr>
          <p:cNvPr id="5" name="图片 4"/>
          <p:cNvPicPr>
            <a:picLocks noChangeAspect="1"/>
          </p:cNvPicPr>
          <p:nvPr/>
        </p:nvPicPr>
        <p:blipFill>
          <a:blip r:embed="rId2"/>
          <a:stretch>
            <a:fillRect/>
          </a:stretch>
        </p:blipFill>
        <p:spPr>
          <a:xfrm>
            <a:off x="5638800" y="1524000"/>
            <a:ext cx="3420152" cy="5017443"/>
          </a:xfrm>
          <a:prstGeom prst="rect">
            <a:avLst/>
          </a:prstGeom>
        </p:spPr>
      </p:pic>
    </p:spTree>
  </p:cSld>
  <p:clrMapOvr>
    <a:masterClrMapping/>
  </p:clrMapOvr>
  <p:transition>
    <p:strips dir="l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07612" y="1752600"/>
            <a:ext cx="8077200" cy="4724399"/>
          </a:xfrm>
        </p:spPr>
        <p:txBody>
          <a:bodyPr/>
          <a:lstStyle/>
          <a:p>
            <a:pPr>
              <a:lnSpc>
                <a:spcPct val="150000"/>
              </a:lnSpc>
              <a:buClr>
                <a:srgbClr val="C00000"/>
              </a:buClr>
              <a:buFont typeface="Wingdings" pitchFamily="2" charset="2"/>
              <a:buChar char="Ø"/>
            </a:pPr>
            <a:r>
              <a:rPr lang="zh-CN" altLang="en-US" sz="2800" dirty="0"/>
              <a:t>生物学和化学学科的相互交叉和渗透产生了崭新的学科</a:t>
            </a:r>
            <a:r>
              <a:rPr lang="en-US" altLang="zh-CN" sz="2800" dirty="0"/>
              <a:t>----</a:t>
            </a:r>
            <a:r>
              <a:rPr lang="zh-CN" altLang="en-US" sz="2800" dirty="0"/>
              <a:t>生物化学。 </a:t>
            </a:r>
          </a:p>
          <a:p>
            <a:pPr>
              <a:lnSpc>
                <a:spcPct val="150000"/>
              </a:lnSpc>
              <a:buClr>
                <a:srgbClr val="C00000"/>
              </a:buClr>
              <a:buFont typeface="Wingdings" pitchFamily="2" charset="2"/>
              <a:buChar char="Ø"/>
            </a:pPr>
            <a:r>
              <a:rPr lang="zh-CN" altLang="en-US" sz="2800" dirty="0"/>
              <a:t>生命的本质是化学反应，是更高级的化学反应，要更好地研究生命的本质就必须运用化学的理论、观点和方法来研究生命，由此产生了生物化学。 </a:t>
            </a:r>
          </a:p>
          <a:p>
            <a:endParaRPr lang="zh-CN" altLang="en-US" dirty="0"/>
          </a:p>
        </p:txBody>
      </p:sp>
      <p:sp>
        <p:nvSpPr>
          <p:cNvPr id="3" name="标题 2"/>
          <p:cNvSpPr>
            <a:spLocks noGrp="1"/>
          </p:cNvSpPr>
          <p:nvPr>
            <p:ph type="title"/>
          </p:nvPr>
        </p:nvSpPr>
        <p:spPr/>
        <p:txBody>
          <a:bodyPr/>
          <a:lstStyle/>
          <a:p>
            <a:r>
              <a:rPr lang="zh-CN" altLang="en-US" dirty="0"/>
              <a:t>生物化学的含义</a:t>
            </a:r>
          </a:p>
        </p:txBody>
      </p:sp>
      <p:sp>
        <p:nvSpPr>
          <p:cNvPr id="4" name="灯片编号占位符 3"/>
          <p:cNvSpPr>
            <a:spLocks noGrp="1"/>
          </p:cNvSpPr>
          <p:nvPr>
            <p:ph type="sldNum" sz="quarter" idx="10"/>
          </p:nvPr>
        </p:nvSpPr>
        <p:spPr/>
        <p:txBody>
          <a:bodyPr/>
          <a:lstStyle/>
          <a:p>
            <a:fld id="{82CDF444-4514-41F6-BB23-0BA8864D47CA}" type="slidenum">
              <a:rPr lang="zh-CN" altLang="en-US" smtClean="0"/>
              <a:pPr/>
              <a:t>17</a:t>
            </a:fld>
            <a:endParaRPr lang="zh-CN" altLang="en-US" dirty="0"/>
          </a:p>
        </p:txBody>
      </p:sp>
    </p:spTree>
    <p:extLst>
      <p:ext uri="{BB962C8B-B14F-4D97-AF65-F5344CB8AC3E}">
        <p14:creationId xmlns:p14="http://schemas.microsoft.com/office/powerpoint/2010/main" val="1201029683"/>
      </p:ext>
    </p:extLst>
  </p:cSld>
  <p:clrMapOvr>
    <a:masterClrMapping/>
  </p:clrMapOvr>
  <p:transition>
    <p:strips dir="l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27088" y="1676400"/>
            <a:ext cx="7859712" cy="4632325"/>
          </a:xfrm>
        </p:spPr>
        <p:txBody>
          <a:bodyPr/>
          <a:lstStyle/>
          <a:p>
            <a:pPr>
              <a:lnSpc>
                <a:spcPct val="150000"/>
              </a:lnSpc>
            </a:pPr>
            <a:r>
              <a:rPr lang="zh-CN" altLang="zh-CN" sz="2800" b="0" dirty="0">
                <a:effectLst/>
              </a:rPr>
              <a:t>从科学的角度，</a:t>
            </a:r>
            <a:r>
              <a:rPr lang="zh-CN" altLang="en-US" sz="2800" b="0" dirty="0">
                <a:effectLst/>
              </a:rPr>
              <a:t>目前并没有统一的、广泛认可的生命定义</a:t>
            </a:r>
            <a:r>
              <a:rPr lang="zh-CN" altLang="zh-CN" sz="2800" b="0" dirty="0">
                <a:effectLst/>
              </a:rPr>
              <a:t>。</a:t>
            </a:r>
          </a:p>
          <a:p>
            <a:pPr>
              <a:lnSpc>
                <a:spcPct val="150000"/>
              </a:lnSpc>
              <a:buNone/>
            </a:pPr>
            <a:r>
              <a:rPr lang="zh-CN" altLang="zh-CN" sz="3200" dirty="0">
                <a:solidFill>
                  <a:srgbClr val="C00000"/>
                </a:solidFill>
                <a:effectLst/>
              </a:rPr>
              <a:t> 原因：</a:t>
            </a:r>
          </a:p>
          <a:p>
            <a:pPr>
              <a:lnSpc>
                <a:spcPct val="150000"/>
              </a:lnSpc>
              <a:buClr>
                <a:srgbClr val="C00000"/>
              </a:buClr>
              <a:buFont typeface="Wingdings" pitchFamily="2" charset="2"/>
              <a:buChar char="Ø"/>
            </a:pPr>
            <a:r>
              <a:rPr lang="zh-CN" altLang="zh-CN" sz="2800" dirty="0">
                <a:effectLst>
                  <a:outerShdw blurRad="50800" dist="38100" algn="tr" rotWithShape="0">
                    <a:prstClr val="black">
                      <a:alpha val="40000"/>
                    </a:prstClr>
                  </a:outerShdw>
                </a:effectLst>
              </a:rPr>
              <a:t> </a:t>
            </a:r>
            <a:r>
              <a:rPr lang="zh-CN" altLang="zh-CN" sz="2800" b="0" dirty="0">
                <a:effectLst/>
              </a:rPr>
              <a:t>生命现象复杂而丰富多彩</a:t>
            </a:r>
          </a:p>
          <a:p>
            <a:pPr>
              <a:lnSpc>
                <a:spcPct val="150000"/>
              </a:lnSpc>
              <a:buClr>
                <a:srgbClr val="C00000"/>
              </a:buClr>
              <a:buFont typeface="Wingdings" pitchFamily="2" charset="2"/>
              <a:buChar char="Ø"/>
            </a:pPr>
            <a:r>
              <a:rPr lang="zh-CN" altLang="zh-CN" sz="2800" b="0" dirty="0">
                <a:effectLst/>
              </a:rPr>
              <a:t> 对生命的一些基本问题尚有未被阐明的地方</a:t>
            </a:r>
            <a:endParaRPr lang="en-US" altLang="zh-CN" sz="2800" b="0" dirty="0">
              <a:effectLst/>
            </a:endParaRPr>
          </a:p>
          <a:p>
            <a:pPr>
              <a:lnSpc>
                <a:spcPct val="150000"/>
              </a:lnSpc>
              <a:buClr>
                <a:srgbClr val="C00000"/>
              </a:buClr>
              <a:buFont typeface="Wingdings" pitchFamily="2" charset="2"/>
              <a:buChar char="Ø"/>
            </a:pPr>
            <a:r>
              <a:rPr lang="zh-CN" altLang="en-US" sz="2800" b="0" dirty="0">
                <a:effectLst/>
              </a:rPr>
              <a:t> 无法对生命的本质进行中肯的科学归纳</a:t>
            </a:r>
            <a:endParaRPr lang="zh-CN" altLang="zh-CN" sz="2800" b="0" dirty="0">
              <a:effectLst/>
            </a:endParaRPr>
          </a:p>
          <a:p>
            <a:pPr marL="0" indent="0">
              <a:lnSpc>
                <a:spcPct val="150000"/>
              </a:lnSpc>
              <a:buClr>
                <a:srgbClr val="C00000"/>
              </a:buClr>
              <a:buNone/>
            </a:pPr>
            <a:endParaRPr lang="zh-CN" altLang="en-US" dirty="0"/>
          </a:p>
        </p:txBody>
      </p:sp>
      <p:sp>
        <p:nvSpPr>
          <p:cNvPr id="3" name="标题 2"/>
          <p:cNvSpPr>
            <a:spLocks noGrp="1"/>
          </p:cNvSpPr>
          <p:nvPr>
            <p:ph type="title"/>
          </p:nvPr>
        </p:nvSpPr>
        <p:spPr/>
        <p:txBody>
          <a:bodyPr/>
          <a:lstStyle/>
          <a:p>
            <a:r>
              <a:rPr lang="zh-CN" altLang="en-US" dirty="0"/>
              <a:t>什么是生命？</a:t>
            </a:r>
          </a:p>
        </p:txBody>
      </p:sp>
      <p:sp>
        <p:nvSpPr>
          <p:cNvPr id="4" name="灯片编号占位符 3"/>
          <p:cNvSpPr>
            <a:spLocks noGrp="1"/>
          </p:cNvSpPr>
          <p:nvPr>
            <p:ph type="sldNum" sz="quarter" idx="10"/>
          </p:nvPr>
        </p:nvSpPr>
        <p:spPr/>
        <p:txBody>
          <a:bodyPr/>
          <a:lstStyle/>
          <a:p>
            <a:fld id="{82CDF444-4514-41F6-BB23-0BA8864D47CA}" type="slidenum">
              <a:rPr lang="zh-CN" altLang="en-US" smtClean="0"/>
              <a:pPr/>
              <a:t>18</a:t>
            </a:fld>
            <a:endParaRPr lang="zh-CN" altLang="en-US" dirty="0"/>
          </a:p>
        </p:txBody>
      </p:sp>
      <p:pic>
        <p:nvPicPr>
          <p:cNvPr id="5" name="图片 4"/>
          <p:cNvPicPr>
            <a:picLocks noChangeAspect="1"/>
          </p:cNvPicPr>
          <p:nvPr/>
        </p:nvPicPr>
        <p:blipFill>
          <a:blip r:embed="rId2"/>
          <a:stretch>
            <a:fillRect/>
          </a:stretch>
        </p:blipFill>
        <p:spPr>
          <a:xfrm>
            <a:off x="6019800" y="2514600"/>
            <a:ext cx="2552700" cy="1724025"/>
          </a:xfrm>
          <a:prstGeom prst="rect">
            <a:avLst/>
          </a:prstGeom>
        </p:spPr>
      </p:pic>
    </p:spTree>
  </p:cSld>
  <p:clrMapOvr>
    <a:masterClrMapping/>
  </p:clrMapOvr>
  <p:transition>
    <p:strips dir="l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914400" y="1676400"/>
            <a:ext cx="7859712" cy="4319587"/>
          </a:xfrm>
        </p:spPr>
        <p:txBody>
          <a:bodyPr/>
          <a:lstStyle/>
          <a:p>
            <a:pPr>
              <a:lnSpc>
                <a:spcPct val="150000"/>
              </a:lnSpc>
              <a:buClr>
                <a:srgbClr val="C00000"/>
              </a:buClr>
              <a:buFont typeface="Wingdings" pitchFamily="2" charset="2"/>
              <a:buChar char="Ø"/>
            </a:pPr>
            <a:r>
              <a:rPr lang="zh-CN" altLang="zh-CN" sz="2800" b="0" dirty="0">
                <a:effectLst/>
              </a:rPr>
              <a:t>生命的物质基础是</a:t>
            </a:r>
            <a:r>
              <a:rPr lang="zh-CN" altLang="zh-CN" sz="2800" b="0" dirty="0">
                <a:solidFill>
                  <a:srgbClr val="C00000"/>
                </a:solidFill>
                <a:effectLst/>
              </a:rPr>
              <a:t>蛋白质</a:t>
            </a:r>
            <a:r>
              <a:rPr lang="zh-CN" altLang="zh-CN" sz="2800" b="0" dirty="0">
                <a:effectLst/>
              </a:rPr>
              <a:t>和</a:t>
            </a:r>
            <a:r>
              <a:rPr lang="zh-CN" altLang="zh-CN" sz="2800" b="0" dirty="0">
                <a:solidFill>
                  <a:srgbClr val="C00000"/>
                </a:solidFill>
                <a:effectLst/>
              </a:rPr>
              <a:t>核酸</a:t>
            </a:r>
            <a:r>
              <a:rPr lang="zh-CN" altLang="en-US" sz="2800" b="0" dirty="0">
                <a:effectLst/>
              </a:rPr>
              <a:t>（</a:t>
            </a:r>
            <a:r>
              <a:rPr lang="zh-CN" altLang="en-US" b="0" dirty="0">
                <a:solidFill>
                  <a:srgbClr val="C00000"/>
                </a:solidFill>
                <a:effectLst/>
              </a:rPr>
              <a:t>生物学的角度</a:t>
            </a:r>
            <a:r>
              <a:rPr lang="zh-CN" altLang="en-US" sz="2800" b="0" dirty="0">
                <a:effectLst/>
              </a:rPr>
              <a:t>）</a:t>
            </a:r>
            <a:endParaRPr lang="zh-CN" altLang="zh-CN" sz="2800" b="0" dirty="0">
              <a:effectLst/>
            </a:endParaRPr>
          </a:p>
          <a:p>
            <a:pPr>
              <a:lnSpc>
                <a:spcPct val="150000"/>
              </a:lnSpc>
              <a:buClr>
                <a:srgbClr val="C00000"/>
              </a:buClr>
              <a:buFont typeface="Wingdings" pitchFamily="2" charset="2"/>
              <a:buChar char="Ø"/>
            </a:pPr>
            <a:r>
              <a:rPr lang="zh-CN" altLang="zh-CN" sz="2800" b="0" dirty="0">
                <a:effectLst/>
              </a:rPr>
              <a:t>生命运动的本质特征是不断自我更新，是一个不断与外界进行物质和能量交换的开放系统</a:t>
            </a:r>
            <a:r>
              <a:rPr lang="zh-CN" altLang="en-US" sz="2800" b="0" dirty="0">
                <a:effectLst/>
              </a:rPr>
              <a:t>（</a:t>
            </a:r>
            <a:r>
              <a:rPr lang="zh-CN" altLang="en-US" b="0" dirty="0">
                <a:solidFill>
                  <a:srgbClr val="C00000"/>
                </a:solidFill>
                <a:effectLst/>
              </a:rPr>
              <a:t>物理学的角度</a:t>
            </a:r>
            <a:r>
              <a:rPr lang="zh-CN" altLang="en-US" sz="2800" b="0" dirty="0">
                <a:effectLst/>
              </a:rPr>
              <a:t>）</a:t>
            </a:r>
            <a:endParaRPr lang="zh-CN" altLang="zh-CN" sz="2800" b="0" dirty="0">
              <a:effectLst/>
            </a:endParaRPr>
          </a:p>
          <a:p>
            <a:pPr>
              <a:lnSpc>
                <a:spcPct val="150000"/>
              </a:lnSpc>
              <a:buClr>
                <a:srgbClr val="C00000"/>
              </a:buClr>
              <a:buFont typeface="Wingdings" pitchFamily="2" charset="2"/>
              <a:buChar char="Ø"/>
            </a:pPr>
            <a:r>
              <a:rPr lang="zh-CN" altLang="zh-CN" sz="2800" b="0" dirty="0">
                <a:effectLst/>
              </a:rPr>
              <a:t>生命是物质的运动，是物质运动的一种高级的特殊</a:t>
            </a:r>
            <a:r>
              <a:rPr lang="zh-CN" altLang="en-US" sz="2800" b="0" dirty="0">
                <a:effectLst/>
              </a:rPr>
              <a:t>存</a:t>
            </a:r>
            <a:r>
              <a:rPr lang="zh-CN" altLang="zh-CN" sz="2800" b="0" dirty="0">
                <a:effectLst/>
              </a:rPr>
              <a:t>在形式</a:t>
            </a:r>
          </a:p>
          <a:p>
            <a:endParaRPr lang="zh-CN" altLang="en-US" dirty="0"/>
          </a:p>
        </p:txBody>
      </p:sp>
      <p:sp>
        <p:nvSpPr>
          <p:cNvPr id="3" name="标题 2"/>
          <p:cNvSpPr>
            <a:spLocks noGrp="1"/>
          </p:cNvSpPr>
          <p:nvPr>
            <p:ph type="title"/>
          </p:nvPr>
        </p:nvSpPr>
        <p:spPr/>
        <p:txBody>
          <a:bodyPr/>
          <a:lstStyle/>
          <a:p>
            <a:r>
              <a:rPr lang="zh-CN" altLang="en-US" dirty="0"/>
              <a:t>生命的定义</a:t>
            </a:r>
          </a:p>
        </p:txBody>
      </p:sp>
      <p:sp>
        <p:nvSpPr>
          <p:cNvPr id="4" name="灯片编号占位符 3"/>
          <p:cNvSpPr>
            <a:spLocks noGrp="1"/>
          </p:cNvSpPr>
          <p:nvPr>
            <p:ph type="sldNum" sz="quarter" idx="10"/>
          </p:nvPr>
        </p:nvSpPr>
        <p:spPr/>
        <p:txBody>
          <a:bodyPr/>
          <a:lstStyle/>
          <a:p>
            <a:fld id="{82CDF444-4514-41F6-BB23-0BA8864D47CA}" type="slidenum">
              <a:rPr lang="zh-CN" altLang="en-US" smtClean="0"/>
              <a:pPr/>
              <a:t>19</a:t>
            </a:fld>
            <a:endParaRPr lang="zh-CN" altLang="en-US" dirty="0"/>
          </a:p>
        </p:txBody>
      </p:sp>
    </p:spTree>
  </p:cSld>
  <p:clrMapOvr>
    <a:masterClrMapping/>
  </p:clrMapOvr>
  <p:transition>
    <p:strips dir="l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title"/>
          </p:nvPr>
        </p:nvSpPr>
        <p:spPr/>
        <p:txBody>
          <a:bodyPr/>
          <a:lstStyle/>
          <a:p>
            <a:pPr eaLnBrk="1" hangingPunct="1"/>
            <a:endParaRPr lang="zh-CN" altLang="zh-CN"/>
          </a:p>
        </p:txBody>
      </p:sp>
      <p:sp>
        <p:nvSpPr>
          <p:cNvPr id="6147" name="Rectangle 8"/>
          <p:cNvSpPr>
            <a:spLocks noGrp="1" noChangeArrowheads="1"/>
          </p:cNvSpPr>
          <p:nvPr>
            <p:ph type="body" idx="1"/>
          </p:nvPr>
        </p:nvSpPr>
        <p:spPr/>
        <p:txBody>
          <a:bodyPr/>
          <a:lstStyle/>
          <a:p>
            <a:pPr eaLnBrk="1" hangingPunct="1"/>
            <a:r>
              <a:rPr lang="en-US" altLang="zh-CN" dirty="0"/>
              <a:t> </a:t>
            </a:r>
            <a:r>
              <a:rPr lang="zh-CN" altLang="en-US" dirty="0"/>
              <a:t>考核方式：闭卷笔试</a:t>
            </a:r>
            <a:endParaRPr lang="en-US" altLang="zh-CN" dirty="0"/>
          </a:p>
          <a:p>
            <a:pPr eaLnBrk="1" hangingPunct="1"/>
            <a:endParaRPr lang="zh-CN" altLang="en-US" dirty="0"/>
          </a:p>
          <a:p>
            <a:pPr eaLnBrk="1" hangingPunct="1"/>
            <a:r>
              <a:rPr lang="zh-CN" altLang="en-US" dirty="0"/>
              <a:t> 成绩计算：卷面成绩</a:t>
            </a:r>
            <a:r>
              <a:rPr lang="en-US" altLang="zh-CN" dirty="0"/>
              <a:t>×70</a:t>
            </a:r>
            <a:r>
              <a:rPr lang="zh-CN" altLang="en-US" dirty="0"/>
              <a:t>％＋平时成绩</a:t>
            </a:r>
            <a:r>
              <a:rPr lang="en-US" altLang="zh-CN" dirty="0"/>
              <a:t>×30</a:t>
            </a:r>
            <a:r>
              <a:rPr lang="zh-CN" altLang="en-US" dirty="0"/>
              <a:t>％</a:t>
            </a:r>
            <a:endParaRPr lang="en-US" altLang="zh-CN" dirty="0"/>
          </a:p>
          <a:p>
            <a:pPr eaLnBrk="1" hangingPunct="1"/>
            <a:endParaRPr lang="zh-CN" altLang="en-US" dirty="0"/>
          </a:p>
          <a:p>
            <a:r>
              <a:rPr lang="zh-CN" altLang="en-US" dirty="0"/>
              <a:t> 平时成绩构成：课堂作业、课后作业、阶段测试</a:t>
            </a:r>
          </a:p>
        </p:txBody>
      </p:sp>
    </p:spTree>
    <p:extLst>
      <p:ext uri="{BB962C8B-B14F-4D97-AF65-F5344CB8AC3E}">
        <p14:creationId xmlns:p14="http://schemas.microsoft.com/office/powerpoint/2010/main" val="4041331525"/>
      </p:ext>
    </p:extLst>
  </p:cSld>
  <p:clrMapOvr>
    <a:masterClrMapping/>
  </p:clrMapOvr>
  <p:transition>
    <p:strips dir="l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dirty="0"/>
          </a:p>
        </p:txBody>
      </p:sp>
      <p:sp>
        <p:nvSpPr>
          <p:cNvPr id="3" name="标题 2"/>
          <p:cNvSpPr>
            <a:spLocks noGrp="1"/>
          </p:cNvSpPr>
          <p:nvPr>
            <p:ph type="title"/>
          </p:nvPr>
        </p:nvSpPr>
        <p:spPr/>
        <p:txBody>
          <a:bodyPr/>
          <a:lstStyle/>
          <a:p>
            <a:r>
              <a:rPr lang="zh-CN" altLang="en-US" dirty="0"/>
              <a:t>生命的形式</a:t>
            </a:r>
          </a:p>
        </p:txBody>
      </p:sp>
      <p:sp>
        <p:nvSpPr>
          <p:cNvPr id="4" name="灯片编号占位符 3"/>
          <p:cNvSpPr>
            <a:spLocks noGrp="1"/>
          </p:cNvSpPr>
          <p:nvPr>
            <p:ph type="sldNum" sz="quarter" idx="10"/>
          </p:nvPr>
        </p:nvSpPr>
        <p:spPr/>
        <p:txBody>
          <a:bodyPr/>
          <a:lstStyle/>
          <a:p>
            <a:fld id="{82CDF444-4514-41F6-BB23-0BA8864D47CA}" type="slidenum">
              <a:rPr lang="zh-CN" altLang="en-US" smtClean="0"/>
              <a:pPr/>
              <a:t>20</a:t>
            </a:fld>
            <a:endParaRPr lang="zh-CN" altLang="en-US" dirty="0"/>
          </a:p>
        </p:txBody>
      </p:sp>
      <p:pic>
        <p:nvPicPr>
          <p:cNvPr id="325637" name="Picture 5" descr="熊猫 copy"/>
          <p:cNvPicPr>
            <a:picLocks noChangeAspect="1" noChangeArrowheads="1"/>
          </p:cNvPicPr>
          <p:nvPr/>
        </p:nvPicPr>
        <p:blipFill>
          <a:blip r:embed="rId2" cstate="print"/>
          <a:srcRect/>
          <a:stretch>
            <a:fillRect/>
          </a:stretch>
        </p:blipFill>
        <p:spPr bwMode="auto">
          <a:xfrm>
            <a:off x="5105400" y="344280"/>
            <a:ext cx="2971800" cy="2886601"/>
          </a:xfrm>
          <a:prstGeom prst="rect">
            <a:avLst/>
          </a:prstGeom>
          <a:noFill/>
          <a:ln w="9525">
            <a:solidFill>
              <a:srgbClr val="66FF33"/>
            </a:solidFill>
            <a:miter lim="800000"/>
            <a:headEnd/>
            <a:tailEnd/>
          </a:ln>
        </p:spPr>
      </p:pic>
      <p:pic>
        <p:nvPicPr>
          <p:cNvPr id="325639" name="Picture 7"/>
          <p:cNvPicPr>
            <a:picLocks noChangeAspect="1" noChangeArrowheads="1"/>
          </p:cNvPicPr>
          <p:nvPr/>
        </p:nvPicPr>
        <p:blipFill>
          <a:blip r:embed="rId3" cstate="print"/>
          <a:srcRect/>
          <a:stretch>
            <a:fillRect/>
          </a:stretch>
        </p:blipFill>
        <p:spPr bwMode="auto">
          <a:xfrm>
            <a:off x="0" y="1524000"/>
            <a:ext cx="2362200" cy="5181600"/>
          </a:xfrm>
          <a:prstGeom prst="rect">
            <a:avLst/>
          </a:prstGeom>
          <a:noFill/>
          <a:ln w="9525">
            <a:noFill/>
            <a:miter lim="800000"/>
            <a:headEnd/>
            <a:tailEnd/>
          </a:ln>
          <a:effectLst/>
        </p:spPr>
      </p:pic>
      <p:pic>
        <p:nvPicPr>
          <p:cNvPr id="5" name="图片 4"/>
          <p:cNvPicPr>
            <a:picLocks noChangeAspect="1"/>
          </p:cNvPicPr>
          <p:nvPr/>
        </p:nvPicPr>
        <p:blipFill>
          <a:blip r:embed="rId4"/>
          <a:stretch>
            <a:fillRect/>
          </a:stretch>
        </p:blipFill>
        <p:spPr>
          <a:xfrm>
            <a:off x="2566147" y="4355312"/>
            <a:ext cx="2792506" cy="2357012"/>
          </a:xfrm>
          <a:prstGeom prst="rect">
            <a:avLst/>
          </a:prstGeom>
        </p:spPr>
      </p:pic>
      <p:pic>
        <p:nvPicPr>
          <p:cNvPr id="325636" name="Picture 4"/>
          <p:cNvPicPr>
            <a:picLocks noChangeAspect="1" noChangeArrowheads="1"/>
          </p:cNvPicPr>
          <p:nvPr/>
        </p:nvPicPr>
        <p:blipFill>
          <a:blip r:embed="rId5" cstate="print"/>
          <a:srcRect/>
          <a:stretch>
            <a:fillRect/>
          </a:stretch>
        </p:blipFill>
        <p:spPr bwMode="auto">
          <a:xfrm>
            <a:off x="2362200" y="1742465"/>
            <a:ext cx="3809196" cy="2487612"/>
          </a:xfrm>
          <a:prstGeom prst="rect">
            <a:avLst/>
          </a:prstGeom>
          <a:noFill/>
          <a:ln w="9525">
            <a:noFill/>
            <a:miter lim="800000"/>
            <a:headEnd/>
            <a:tailEnd/>
          </a:ln>
          <a:effectLst/>
        </p:spPr>
      </p:pic>
      <p:pic>
        <p:nvPicPr>
          <p:cNvPr id="6" name="图片 5"/>
          <p:cNvPicPr>
            <a:picLocks noChangeAspect="1"/>
          </p:cNvPicPr>
          <p:nvPr/>
        </p:nvPicPr>
        <p:blipFill>
          <a:blip r:embed="rId6"/>
          <a:stretch>
            <a:fillRect/>
          </a:stretch>
        </p:blipFill>
        <p:spPr>
          <a:xfrm>
            <a:off x="5562600" y="3983403"/>
            <a:ext cx="3452524" cy="2706779"/>
          </a:xfrm>
          <a:prstGeom prst="rect">
            <a:avLst/>
          </a:prstGeom>
        </p:spPr>
      </p:pic>
    </p:spTree>
  </p:cSld>
  <p:clrMapOvr>
    <a:masterClrMapping/>
  </p:clrMapOvr>
  <p:transition>
    <p:strips dir="l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52400" y="1467644"/>
            <a:ext cx="8164512" cy="4319587"/>
          </a:xfrm>
        </p:spPr>
        <p:txBody>
          <a:bodyPr/>
          <a:lstStyle/>
          <a:p>
            <a:pPr>
              <a:lnSpc>
                <a:spcPct val="150000"/>
              </a:lnSpc>
              <a:spcBef>
                <a:spcPts val="0"/>
              </a:spcBef>
              <a:buClr>
                <a:srgbClr val="C00000"/>
              </a:buClr>
              <a:buFont typeface="Wingdings" pitchFamily="2" charset="2"/>
              <a:buChar char="Ø"/>
            </a:pPr>
            <a:r>
              <a:rPr lang="zh-CN" altLang="zh-CN" b="0" dirty="0">
                <a:effectLst/>
              </a:rPr>
              <a:t>从非常小的一个病毒</a:t>
            </a:r>
            <a:r>
              <a:rPr lang="zh-CN" altLang="en-US" b="0" dirty="0">
                <a:effectLst/>
              </a:rPr>
              <a:t>（飞克）</a:t>
            </a:r>
            <a:r>
              <a:rPr lang="zh-CN" altLang="zh-CN" b="0" dirty="0">
                <a:effectLst/>
              </a:rPr>
              <a:t>到重达</a:t>
            </a:r>
            <a:r>
              <a:rPr lang="en-US" altLang="zh-CN" b="0" dirty="0">
                <a:effectLst/>
              </a:rPr>
              <a:t>150</a:t>
            </a:r>
            <a:r>
              <a:rPr lang="zh-CN" altLang="zh-CN" b="0" dirty="0">
                <a:effectLst/>
              </a:rPr>
              <a:t>吨的大鲸鱼</a:t>
            </a:r>
          </a:p>
          <a:p>
            <a:pPr>
              <a:lnSpc>
                <a:spcPct val="150000"/>
              </a:lnSpc>
              <a:spcBef>
                <a:spcPts val="0"/>
              </a:spcBef>
              <a:buClr>
                <a:srgbClr val="C00000"/>
              </a:buClr>
              <a:buFont typeface="Wingdings" pitchFamily="2" charset="2"/>
              <a:buChar char="Ø"/>
            </a:pPr>
            <a:r>
              <a:rPr lang="zh-CN" altLang="zh-CN" b="0" dirty="0">
                <a:effectLst/>
              </a:rPr>
              <a:t>从慢性子的蜗牛到每小时能奔跑</a:t>
            </a:r>
            <a:r>
              <a:rPr lang="en-US" altLang="zh-CN" b="0" dirty="0">
                <a:effectLst/>
              </a:rPr>
              <a:t>90</a:t>
            </a:r>
            <a:r>
              <a:rPr lang="zh-CN" altLang="zh-CN" b="0" dirty="0">
                <a:effectLst/>
              </a:rPr>
              <a:t>公里的猎豹</a:t>
            </a:r>
          </a:p>
          <a:p>
            <a:pPr>
              <a:lnSpc>
                <a:spcPct val="150000"/>
              </a:lnSpc>
              <a:spcBef>
                <a:spcPts val="0"/>
              </a:spcBef>
              <a:buClr>
                <a:srgbClr val="C00000"/>
              </a:buClr>
              <a:buFont typeface="Wingdings" pitchFamily="2" charset="2"/>
              <a:buChar char="Ø"/>
            </a:pPr>
            <a:r>
              <a:rPr lang="zh-CN" altLang="zh-CN" b="0" dirty="0">
                <a:effectLst/>
              </a:rPr>
              <a:t>植物借助于风、水和动物的迁移把自己的后代送向远方</a:t>
            </a:r>
          </a:p>
          <a:p>
            <a:pPr>
              <a:lnSpc>
                <a:spcPct val="150000"/>
              </a:lnSpc>
              <a:spcBef>
                <a:spcPts val="0"/>
              </a:spcBef>
              <a:buClr>
                <a:srgbClr val="C00000"/>
              </a:buClr>
              <a:buFont typeface="Wingdings" pitchFamily="2" charset="2"/>
              <a:buChar char="Ø"/>
            </a:pPr>
            <a:r>
              <a:rPr lang="zh-CN" altLang="zh-CN" b="0" dirty="0">
                <a:effectLst/>
              </a:rPr>
              <a:t>仅苔癣植物就有</a:t>
            </a:r>
            <a:r>
              <a:rPr lang="en-US" altLang="zh-CN" b="0" dirty="0">
                <a:effectLst/>
              </a:rPr>
              <a:t>13000</a:t>
            </a:r>
            <a:r>
              <a:rPr lang="zh-CN" altLang="zh-CN" b="0" dirty="0">
                <a:effectLst/>
              </a:rPr>
              <a:t>种之多</a:t>
            </a:r>
            <a:r>
              <a:rPr lang="en-US" altLang="zh-CN" b="0" dirty="0">
                <a:effectLst/>
              </a:rPr>
              <a:t>......</a:t>
            </a:r>
          </a:p>
          <a:p>
            <a:pPr>
              <a:lnSpc>
                <a:spcPct val="150000"/>
              </a:lnSpc>
              <a:spcBef>
                <a:spcPts val="0"/>
              </a:spcBef>
              <a:buNone/>
            </a:pPr>
            <a:r>
              <a:rPr lang="zh-CN" altLang="en-US" sz="2000" b="0" dirty="0">
                <a:effectLst/>
              </a:rPr>
              <a:t>（</a:t>
            </a:r>
            <a:r>
              <a:rPr lang="zh-CN" altLang="zh-CN" sz="2000" b="0" dirty="0">
                <a:solidFill>
                  <a:srgbClr val="C00000"/>
                </a:solidFill>
                <a:effectLst/>
              </a:rPr>
              <a:t>大自然中每一样生命都是独特的，不可替代的</a:t>
            </a:r>
            <a:r>
              <a:rPr lang="zh-CN" altLang="en-US" sz="2000" b="0" dirty="0">
                <a:effectLst/>
              </a:rPr>
              <a:t>）</a:t>
            </a:r>
            <a:endParaRPr lang="zh-CN" altLang="zh-CN" sz="2000" b="0" dirty="0">
              <a:effectLst/>
            </a:endParaRPr>
          </a:p>
          <a:p>
            <a:endParaRPr lang="zh-CN" altLang="zh-CN" dirty="0">
              <a:effectLst>
                <a:outerShdw blurRad="50800" dist="38100" algn="tr" rotWithShape="0">
                  <a:prstClr val="black">
                    <a:alpha val="40000"/>
                  </a:prstClr>
                </a:outerShdw>
              </a:effectLst>
            </a:endParaRPr>
          </a:p>
          <a:p>
            <a:pPr>
              <a:lnSpc>
                <a:spcPct val="150000"/>
              </a:lnSpc>
              <a:buClr>
                <a:srgbClr val="C00000"/>
              </a:buClr>
            </a:pPr>
            <a:r>
              <a:rPr lang="zh-CN" altLang="zh-CN" b="0" dirty="0">
                <a:effectLst/>
              </a:rPr>
              <a:t>已发现和命名的物种有 1,500,000 种</a:t>
            </a:r>
            <a:br>
              <a:rPr lang="zh-CN" altLang="zh-CN" sz="2000" b="0" dirty="0">
                <a:effectLst/>
              </a:rPr>
            </a:br>
            <a:r>
              <a:rPr lang="zh-CN" altLang="zh-CN" sz="2000" b="0" dirty="0">
                <a:effectLst/>
              </a:rPr>
              <a:t>植物 260,000 种 </a:t>
            </a:r>
            <a:br>
              <a:rPr lang="zh-CN" altLang="zh-CN" sz="2000" b="0" dirty="0">
                <a:effectLst/>
              </a:rPr>
            </a:br>
            <a:r>
              <a:rPr lang="zh-CN" altLang="zh-CN" sz="2000" b="0" dirty="0">
                <a:effectLst/>
              </a:rPr>
              <a:t>昆虫 700,000 种</a:t>
            </a:r>
            <a:br>
              <a:rPr lang="zh-CN" altLang="zh-CN" sz="2000" b="0" dirty="0">
                <a:effectLst/>
              </a:rPr>
            </a:br>
            <a:r>
              <a:rPr lang="zh-CN" altLang="zh-CN" sz="2000" b="0" dirty="0">
                <a:effectLst/>
              </a:rPr>
              <a:t>脊椎动物 500,000 种</a:t>
            </a:r>
          </a:p>
          <a:p>
            <a:endParaRPr lang="zh-CN" altLang="en-US" dirty="0"/>
          </a:p>
        </p:txBody>
      </p:sp>
      <p:sp>
        <p:nvSpPr>
          <p:cNvPr id="3" name="标题 2"/>
          <p:cNvSpPr>
            <a:spLocks noGrp="1"/>
          </p:cNvSpPr>
          <p:nvPr>
            <p:ph type="title"/>
          </p:nvPr>
        </p:nvSpPr>
        <p:spPr/>
        <p:txBody>
          <a:bodyPr/>
          <a:lstStyle/>
          <a:p>
            <a:r>
              <a:rPr lang="zh-CN" altLang="zh-CN" dirty="0">
                <a:effectLst>
                  <a:outerShdw blurRad="50800" dist="38100" algn="tr" rotWithShape="0">
                    <a:prstClr val="black">
                      <a:alpha val="40000"/>
                    </a:prstClr>
                  </a:outerShdw>
                </a:effectLst>
              </a:rPr>
              <a:t>地球上的生命是丰富多彩的</a:t>
            </a:r>
            <a:endParaRPr lang="zh-CN" altLang="en-US" dirty="0"/>
          </a:p>
        </p:txBody>
      </p:sp>
      <p:sp>
        <p:nvSpPr>
          <p:cNvPr id="4" name="灯片编号占位符 3"/>
          <p:cNvSpPr>
            <a:spLocks noGrp="1"/>
          </p:cNvSpPr>
          <p:nvPr>
            <p:ph type="sldNum" sz="quarter" idx="10"/>
          </p:nvPr>
        </p:nvSpPr>
        <p:spPr/>
        <p:txBody>
          <a:bodyPr/>
          <a:lstStyle/>
          <a:p>
            <a:fld id="{82CDF444-4514-41F6-BB23-0BA8864D47CA}" type="slidenum">
              <a:rPr lang="zh-CN" altLang="en-US" smtClean="0"/>
              <a:pPr/>
              <a:t>21</a:t>
            </a:fld>
            <a:endParaRPr lang="zh-CN" altLang="en-US" dirty="0"/>
          </a:p>
        </p:txBody>
      </p:sp>
      <p:pic>
        <p:nvPicPr>
          <p:cNvPr id="5" name="图片 4"/>
          <p:cNvPicPr>
            <a:picLocks noChangeAspect="1"/>
          </p:cNvPicPr>
          <p:nvPr/>
        </p:nvPicPr>
        <p:blipFill>
          <a:blip r:embed="rId2"/>
          <a:stretch>
            <a:fillRect/>
          </a:stretch>
        </p:blipFill>
        <p:spPr>
          <a:xfrm>
            <a:off x="5486400" y="4179591"/>
            <a:ext cx="3657600" cy="2660072"/>
          </a:xfrm>
          <a:prstGeom prst="rect">
            <a:avLst/>
          </a:prstGeom>
        </p:spPr>
      </p:pic>
    </p:spTree>
  </p:cSld>
  <p:clrMapOvr>
    <a:masterClrMapping/>
  </p:clrMapOvr>
  <p:transition>
    <p:strips dir="l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5">
            <a:hlinkClick r:id="rId3" action="ppaction://hlinksldjump"/>
          </p:cNvPr>
          <p:cNvSpPr>
            <a:spLocks noChangeArrowheads="1"/>
          </p:cNvSpPr>
          <p:nvPr/>
        </p:nvSpPr>
        <p:spPr bwMode="auto">
          <a:xfrm>
            <a:off x="457200" y="2895600"/>
            <a:ext cx="822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Clr>
                <a:schemeClr val="accent2"/>
              </a:buClr>
              <a:buSzPct val="70000"/>
              <a:buFont typeface="Wingdings" pitchFamily="2" charset="2"/>
              <a:buChar char="p"/>
            </a:pPr>
            <a:endParaRPr lang="en-US" altLang="zh-CN" sz="2800" dirty="0">
              <a:solidFill>
                <a:srgbClr val="000066"/>
              </a:solidFill>
            </a:endParaRPr>
          </a:p>
        </p:txBody>
      </p:sp>
      <p:sp>
        <p:nvSpPr>
          <p:cNvPr id="7176" name="Rectangle 8">
            <a:hlinkClick r:id="rId4" action="ppaction://hlinksldjump"/>
          </p:cNvPr>
          <p:cNvSpPr>
            <a:spLocks noChangeArrowheads="1"/>
          </p:cNvSpPr>
          <p:nvPr/>
        </p:nvSpPr>
        <p:spPr bwMode="auto">
          <a:xfrm>
            <a:off x="457200" y="4724400"/>
            <a:ext cx="822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Clr>
                <a:schemeClr val="accent2"/>
              </a:buClr>
              <a:buSzPct val="70000"/>
              <a:buFont typeface="Wingdings" pitchFamily="2" charset="2"/>
              <a:buChar char="p"/>
            </a:pPr>
            <a:endParaRPr lang="en-US" altLang="zh-CN" sz="2800" dirty="0">
              <a:solidFill>
                <a:srgbClr val="000066"/>
              </a:solidFill>
            </a:endParaRPr>
          </a:p>
        </p:txBody>
      </p:sp>
      <p:sp>
        <p:nvSpPr>
          <p:cNvPr id="7180" name="Text Box 12"/>
          <p:cNvSpPr txBox="1">
            <a:spLocks noChangeArrowheads="1"/>
          </p:cNvSpPr>
          <p:nvPr/>
        </p:nvSpPr>
        <p:spPr bwMode="auto">
          <a:xfrm>
            <a:off x="4032647" y="2743200"/>
            <a:ext cx="615553"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lgn="ctr">
              <a:spcBef>
                <a:spcPct val="50000"/>
              </a:spcBef>
            </a:pPr>
            <a:r>
              <a:rPr lang="zh-CN" altLang="en-US" sz="2800" dirty="0">
                <a:solidFill>
                  <a:srgbClr val="C00000"/>
                </a:solidFill>
              </a:rPr>
              <a:t>生命的基本特征</a:t>
            </a:r>
            <a:endParaRPr lang="en-US" altLang="zh-CN" sz="2800" dirty="0">
              <a:solidFill>
                <a:srgbClr val="C00000"/>
              </a:solidFill>
            </a:endParaRPr>
          </a:p>
        </p:txBody>
      </p:sp>
      <p:sp>
        <p:nvSpPr>
          <p:cNvPr id="7184" name="AutoShape 16"/>
          <p:cNvSpPr>
            <a:spLocks/>
          </p:cNvSpPr>
          <p:nvPr/>
        </p:nvSpPr>
        <p:spPr bwMode="auto">
          <a:xfrm flipH="1">
            <a:off x="4724400" y="2174385"/>
            <a:ext cx="152400" cy="3706609"/>
          </a:xfrm>
          <a:prstGeom prst="rightBrace">
            <a:avLst>
              <a:gd name="adj1" fmla="val 125000"/>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85" name="Rectangle 17">
            <a:hlinkClick r:id="rId5" action="ppaction://hlinksldjump"/>
          </p:cNvPr>
          <p:cNvSpPr>
            <a:spLocks noChangeArrowheads="1"/>
          </p:cNvSpPr>
          <p:nvPr/>
        </p:nvSpPr>
        <p:spPr bwMode="auto">
          <a:xfrm>
            <a:off x="4953000" y="1905000"/>
            <a:ext cx="38862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57200" indent="-457200">
              <a:lnSpc>
                <a:spcPct val="150000"/>
              </a:lnSpc>
              <a:spcBef>
                <a:spcPct val="20000"/>
              </a:spcBef>
              <a:buClr>
                <a:schemeClr val="accent2"/>
              </a:buClr>
              <a:buSzPct val="70000"/>
              <a:buFont typeface="Wingdings" pitchFamily="2" charset="2"/>
              <a:buChar char="l"/>
            </a:pPr>
            <a:r>
              <a:rPr lang="zh-CN" altLang="en-US" sz="2000" dirty="0">
                <a:solidFill>
                  <a:srgbClr val="003366"/>
                </a:solidFill>
              </a:rPr>
              <a:t>化学成分的同一性</a:t>
            </a:r>
            <a:endParaRPr lang="en-US" altLang="zh-CN" sz="2000" dirty="0">
              <a:solidFill>
                <a:srgbClr val="003366"/>
              </a:solidFill>
            </a:endParaRPr>
          </a:p>
          <a:p>
            <a:pPr marL="457200" indent="-457200">
              <a:lnSpc>
                <a:spcPct val="150000"/>
              </a:lnSpc>
              <a:spcBef>
                <a:spcPct val="20000"/>
              </a:spcBef>
              <a:buClr>
                <a:schemeClr val="accent2"/>
              </a:buClr>
              <a:buSzPct val="70000"/>
              <a:buFont typeface="Wingdings" pitchFamily="2" charset="2"/>
              <a:buChar char="l"/>
            </a:pPr>
            <a:r>
              <a:rPr lang="zh-CN" altLang="en-US" sz="2000" dirty="0">
                <a:solidFill>
                  <a:srgbClr val="003366"/>
                </a:solidFill>
              </a:rPr>
              <a:t>生命具严谨有序的结构</a:t>
            </a:r>
            <a:endParaRPr lang="en-US" altLang="zh-CN" sz="2000" dirty="0">
              <a:solidFill>
                <a:srgbClr val="003366"/>
              </a:solidFill>
            </a:endParaRPr>
          </a:p>
          <a:p>
            <a:pPr marL="457200" indent="-457200">
              <a:lnSpc>
                <a:spcPct val="150000"/>
              </a:lnSpc>
              <a:spcBef>
                <a:spcPct val="20000"/>
              </a:spcBef>
              <a:buClr>
                <a:schemeClr val="accent2"/>
              </a:buClr>
              <a:buSzPct val="70000"/>
              <a:buFont typeface="Wingdings" pitchFamily="2" charset="2"/>
              <a:buChar char="l"/>
            </a:pPr>
            <a:r>
              <a:rPr lang="zh-CN" altLang="en-US" sz="2000" dirty="0">
                <a:solidFill>
                  <a:srgbClr val="003366"/>
                </a:solidFill>
              </a:rPr>
              <a:t>生命能自我繁殖</a:t>
            </a:r>
            <a:endParaRPr lang="en-US" altLang="zh-CN" sz="2000" dirty="0">
              <a:solidFill>
                <a:srgbClr val="003366"/>
              </a:solidFill>
            </a:endParaRPr>
          </a:p>
          <a:p>
            <a:pPr marL="457200" indent="-457200">
              <a:lnSpc>
                <a:spcPct val="150000"/>
              </a:lnSpc>
              <a:spcBef>
                <a:spcPct val="20000"/>
              </a:spcBef>
              <a:buClr>
                <a:schemeClr val="accent2"/>
              </a:buClr>
              <a:buSzPct val="70000"/>
              <a:buFont typeface="Wingdings" pitchFamily="2" charset="2"/>
              <a:buChar char="l"/>
            </a:pPr>
            <a:r>
              <a:rPr lang="zh-CN" altLang="en-US" sz="2000" dirty="0">
                <a:solidFill>
                  <a:srgbClr val="003366"/>
                </a:solidFill>
              </a:rPr>
              <a:t>生命的繁殖存在遗传和变异</a:t>
            </a:r>
            <a:endParaRPr lang="en-US" altLang="zh-CN" sz="2000" dirty="0">
              <a:solidFill>
                <a:srgbClr val="003366"/>
              </a:solidFill>
            </a:endParaRPr>
          </a:p>
          <a:p>
            <a:pPr marL="457200" indent="-457200">
              <a:lnSpc>
                <a:spcPct val="150000"/>
              </a:lnSpc>
              <a:spcBef>
                <a:spcPct val="20000"/>
              </a:spcBef>
              <a:buClr>
                <a:schemeClr val="accent2"/>
              </a:buClr>
              <a:buSzPct val="70000"/>
              <a:buFont typeface="Wingdings" pitchFamily="2" charset="2"/>
              <a:buChar char="l"/>
            </a:pPr>
            <a:r>
              <a:rPr lang="zh-CN" altLang="en-US" sz="2000" dirty="0">
                <a:solidFill>
                  <a:srgbClr val="003366"/>
                </a:solidFill>
              </a:rPr>
              <a:t>生命会生长发育</a:t>
            </a:r>
            <a:endParaRPr lang="en-US" altLang="zh-CN" sz="2000" dirty="0">
              <a:solidFill>
                <a:srgbClr val="003366"/>
              </a:solidFill>
            </a:endParaRPr>
          </a:p>
          <a:p>
            <a:pPr marL="457200" indent="-457200">
              <a:lnSpc>
                <a:spcPct val="150000"/>
              </a:lnSpc>
              <a:spcBef>
                <a:spcPct val="20000"/>
              </a:spcBef>
              <a:buClr>
                <a:schemeClr val="accent2"/>
              </a:buClr>
              <a:buSzPct val="70000"/>
              <a:buFont typeface="Wingdings" pitchFamily="2" charset="2"/>
              <a:buChar char="l"/>
            </a:pPr>
            <a:r>
              <a:rPr lang="zh-CN" altLang="en-US" sz="2000" dirty="0">
                <a:solidFill>
                  <a:srgbClr val="003366"/>
                </a:solidFill>
              </a:rPr>
              <a:t>生命需新陈代谢</a:t>
            </a:r>
            <a:endParaRPr lang="en-US" altLang="zh-CN" sz="2000" dirty="0">
              <a:solidFill>
                <a:srgbClr val="003366"/>
              </a:solidFill>
            </a:endParaRPr>
          </a:p>
          <a:p>
            <a:pPr marL="457200" indent="-457200">
              <a:lnSpc>
                <a:spcPct val="150000"/>
              </a:lnSpc>
              <a:spcBef>
                <a:spcPct val="20000"/>
              </a:spcBef>
              <a:buClr>
                <a:schemeClr val="accent2"/>
              </a:buClr>
              <a:buSzPct val="70000"/>
              <a:buFont typeface="Wingdings" pitchFamily="2" charset="2"/>
              <a:buChar char="l"/>
            </a:pPr>
            <a:r>
              <a:rPr lang="zh-CN" altLang="zh-CN" sz="2000" dirty="0">
                <a:solidFill>
                  <a:srgbClr val="003366"/>
                </a:solidFill>
              </a:rPr>
              <a:t>生命有应激反应</a:t>
            </a:r>
            <a:endParaRPr lang="en-US" altLang="zh-CN" sz="2000" dirty="0">
              <a:solidFill>
                <a:srgbClr val="003366"/>
              </a:solidFill>
            </a:endParaRPr>
          </a:p>
          <a:p>
            <a:pPr marL="457200" indent="-457200">
              <a:lnSpc>
                <a:spcPct val="150000"/>
              </a:lnSpc>
              <a:spcBef>
                <a:spcPct val="20000"/>
              </a:spcBef>
              <a:buClr>
                <a:schemeClr val="accent2"/>
              </a:buClr>
              <a:buSzPct val="70000"/>
              <a:buFont typeface="Wingdings" pitchFamily="2" charset="2"/>
              <a:buChar char="l"/>
            </a:pPr>
            <a:r>
              <a:rPr lang="zh-CN" altLang="en-US" sz="2000" dirty="0">
                <a:solidFill>
                  <a:srgbClr val="003366"/>
                </a:solidFill>
              </a:rPr>
              <a:t>生命存在进化</a:t>
            </a:r>
            <a:endParaRPr lang="en-US" altLang="zh-CN" sz="2400" dirty="0">
              <a:solidFill>
                <a:srgbClr val="003366"/>
              </a:solidFill>
            </a:endParaRPr>
          </a:p>
        </p:txBody>
      </p:sp>
      <p:sp>
        <p:nvSpPr>
          <p:cNvPr id="2" name="标题 1"/>
          <p:cNvSpPr>
            <a:spLocks noGrp="1"/>
          </p:cNvSpPr>
          <p:nvPr>
            <p:ph type="title"/>
          </p:nvPr>
        </p:nvSpPr>
        <p:spPr>
          <a:xfrm>
            <a:off x="1835150" y="274638"/>
            <a:ext cx="6851650" cy="1143000"/>
          </a:xfrm>
        </p:spPr>
        <p:txBody>
          <a:bodyPr/>
          <a:lstStyle/>
          <a:p>
            <a:r>
              <a:rPr lang="zh-CN" altLang="en-US" dirty="0"/>
              <a:t>二、生命的基本特征</a:t>
            </a:r>
          </a:p>
        </p:txBody>
      </p:sp>
      <p:sp>
        <p:nvSpPr>
          <p:cNvPr id="3" name="TextBox 2"/>
          <p:cNvSpPr txBox="1"/>
          <p:nvPr/>
        </p:nvSpPr>
        <p:spPr>
          <a:xfrm>
            <a:off x="228601" y="2111782"/>
            <a:ext cx="3575446" cy="3831818"/>
          </a:xfrm>
          <a:prstGeom prst="rect">
            <a:avLst/>
          </a:prstGeom>
          <a:noFill/>
        </p:spPr>
        <p:txBody>
          <a:bodyPr wrap="square" rtlCol="0">
            <a:spAutoFit/>
          </a:bodyPr>
          <a:lstStyle/>
          <a:p>
            <a:pPr marL="285750" indent="-285750">
              <a:lnSpc>
                <a:spcPct val="150000"/>
              </a:lnSpc>
              <a:buFont typeface="Wingdings" pitchFamily="2" charset="2"/>
              <a:buChar char="ü"/>
            </a:pPr>
            <a:r>
              <a:rPr lang="zh-CN" altLang="zh-CN" b="1" dirty="0">
                <a:solidFill>
                  <a:srgbClr val="003366"/>
                </a:solidFill>
                <a:latin typeface="+mn-ea"/>
              </a:rPr>
              <a:t>生命</a:t>
            </a:r>
            <a:r>
              <a:rPr lang="zh-CN" altLang="zh-CN" dirty="0">
                <a:solidFill>
                  <a:srgbClr val="003366"/>
                </a:solidFill>
                <a:latin typeface="+mn-ea"/>
              </a:rPr>
              <a:t>泛指一类具有稳定的</a:t>
            </a:r>
            <a:r>
              <a:rPr lang="zh-CN" altLang="en-US" dirty="0">
                <a:solidFill>
                  <a:srgbClr val="C00000"/>
                </a:solidFill>
                <a:latin typeface="+mn-ea"/>
              </a:rPr>
              <a:t>物质</a:t>
            </a:r>
            <a:r>
              <a:rPr lang="zh-CN" altLang="zh-CN" dirty="0">
                <a:solidFill>
                  <a:srgbClr val="C00000"/>
                </a:solidFill>
                <a:latin typeface="+mn-ea"/>
              </a:rPr>
              <a:t>和</a:t>
            </a:r>
            <a:r>
              <a:rPr lang="zh-CN" altLang="en-US" dirty="0">
                <a:solidFill>
                  <a:srgbClr val="C00000"/>
                </a:solidFill>
                <a:latin typeface="+mn-ea"/>
              </a:rPr>
              <a:t>能量代谢</a:t>
            </a:r>
            <a:r>
              <a:rPr lang="zh-CN" altLang="zh-CN" dirty="0">
                <a:solidFill>
                  <a:srgbClr val="003366"/>
                </a:solidFill>
                <a:latin typeface="+mn-ea"/>
              </a:rPr>
              <a:t>现象（能够稳定地从外界获取物质和能量并将体内产生的废物和多余的热量排放到外界）、能</a:t>
            </a:r>
            <a:r>
              <a:rPr lang="zh-CN" altLang="zh-CN" dirty="0">
                <a:solidFill>
                  <a:srgbClr val="C00000"/>
                </a:solidFill>
                <a:latin typeface="+mn-ea"/>
              </a:rPr>
              <a:t>回应</a:t>
            </a:r>
            <a:r>
              <a:rPr lang="zh-CN" altLang="en-US" dirty="0">
                <a:solidFill>
                  <a:srgbClr val="C00000"/>
                </a:solidFill>
                <a:latin typeface="+mn-ea"/>
              </a:rPr>
              <a:t>刺激</a:t>
            </a:r>
            <a:r>
              <a:rPr lang="zh-CN" altLang="zh-CN" dirty="0">
                <a:solidFill>
                  <a:srgbClr val="003366"/>
                </a:solidFill>
                <a:latin typeface="+mn-ea"/>
              </a:rPr>
              <a:t>、能进行</a:t>
            </a:r>
            <a:r>
              <a:rPr lang="zh-CN" altLang="zh-CN" dirty="0">
                <a:solidFill>
                  <a:srgbClr val="C00000"/>
                </a:solidFill>
                <a:latin typeface="+mn-ea"/>
              </a:rPr>
              <a:t>自我复制</a:t>
            </a:r>
            <a:r>
              <a:rPr lang="zh-CN" altLang="zh-CN" dirty="0">
                <a:solidFill>
                  <a:srgbClr val="003366"/>
                </a:solidFill>
                <a:latin typeface="+mn-ea"/>
              </a:rPr>
              <a:t>（</a:t>
            </a:r>
            <a:r>
              <a:rPr lang="zh-CN" altLang="en-US" dirty="0">
                <a:solidFill>
                  <a:srgbClr val="003366"/>
                </a:solidFill>
                <a:latin typeface="+mn-ea"/>
              </a:rPr>
              <a:t>繁殖</a:t>
            </a:r>
            <a:r>
              <a:rPr lang="zh-CN" altLang="zh-CN" dirty="0">
                <a:solidFill>
                  <a:srgbClr val="003366"/>
                </a:solidFill>
                <a:latin typeface="+mn-ea"/>
              </a:rPr>
              <a:t>）的半开放物质系统。</a:t>
            </a:r>
            <a:endParaRPr lang="en-US" altLang="zh-CN" dirty="0">
              <a:solidFill>
                <a:srgbClr val="003366"/>
              </a:solidFill>
              <a:latin typeface="+mn-ea"/>
            </a:endParaRPr>
          </a:p>
          <a:p>
            <a:pPr marL="285750" indent="-285750">
              <a:lnSpc>
                <a:spcPct val="150000"/>
              </a:lnSpc>
              <a:buFont typeface="Wingdings" pitchFamily="2" charset="2"/>
              <a:buChar char="ü"/>
            </a:pPr>
            <a:r>
              <a:rPr lang="zh-CN" altLang="zh-CN" dirty="0">
                <a:solidFill>
                  <a:srgbClr val="003366"/>
                </a:solidFill>
                <a:latin typeface="+mn-ea"/>
              </a:rPr>
              <a:t>生命个体通常都要经历</a:t>
            </a:r>
            <a:r>
              <a:rPr lang="zh-CN" altLang="en-US" dirty="0">
                <a:solidFill>
                  <a:srgbClr val="003366"/>
                </a:solidFill>
                <a:latin typeface="+mn-ea"/>
              </a:rPr>
              <a:t>出生、成长和死亡</a:t>
            </a:r>
            <a:r>
              <a:rPr lang="zh-CN" altLang="zh-CN" dirty="0">
                <a:solidFill>
                  <a:srgbClr val="003366"/>
                </a:solidFill>
                <a:latin typeface="+mn-ea"/>
              </a:rPr>
              <a:t>。</a:t>
            </a:r>
            <a:endParaRPr lang="zh-CN" altLang="en-US" dirty="0">
              <a:solidFill>
                <a:srgbClr val="003366"/>
              </a:solidFill>
              <a:latin typeface="+mn-ea"/>
            </a:endParaRPr>
          </a:p>
        </p:txBody>
      </p:sp>
      <p:sp>
        <p:nvSpPr>
          <p:cNvPr id="4" name="灯片编号占位符 3"/>
          <p:cNvSpPr>
            <a:spLocks noGrp="1"/>
          </p:cNvSpPr>
          <p:nvPr>
            <p:ph type="sldNum" sz="quarter" idx="10"/>
          </p:nvPr>
        </p:nvSpPr>
        <p:spPr/>
        <p:txBody>
          <a:bodyPr/>
          <a:lstStyle/>
          <a:p>
            <a:fld id="{82CDF444-4514-41F6-BB23-0BA8864D47CA}" type="slidenum">
              <a:rPr lang="zh-CN" altLang="en-US" smtClean="0"/>
              <a:pPr/>
              <a:t>22</a:t>
            </a:fld>
            <a:endParaRPr lang="zh-CN" altLang="en-US" dirty="0"/>
          </a:p>
        </p:txBody>
      </p:sp>
    </p:spTree>
    <p:extLst>
      <p:ext uri="{BB962C8B-B14F-4D97-AF65-F5344CB8AC3E}">
        <p14:creationId xmlns:p14="http://schemas.microsoft.com/office/powerpoint/2010/main" val="3144488914"/>
      </p:ext>
    </p:extLst>
  </p:cSld>
  <p:clrMapOvr>
    <a:masterClrMapping/>
  </p:clrMapOvr>
  <p:transition>
    <p:strips dir="l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38200" y="1752600"/>
            <a:ext cx="7859712" cy="4319587"/>
          </a:xfrm>
        </p:spPr>
        <p:txBody>
          <a:bodyPr/>
          <a:lstStyle/>
          <a:p>
            <a:pPr>
              <a:lnSpc>
                <a:spcPct val="150000"/>
              </a:lnSpc>
              <a:buClr>
                <a:srgbClr val="C00000"/>
              </a:buClr>
              <a:buFont typeface="Wingdings" pitchFamily="2" charset="2"/>
              <a:buChar char="Ø"/>
            </a:pPr>
            <a:r>
              <a:rPr lang="zh-CN" altLang="zh-CN" sz="2800" b="0" dirty="0">
                <a:effectLst/>
              </a:rPr>
              <a:t>构成生物的化学元素与生物大分子的生物化学成分有很大的同一性，其中</a:t>
            </a:r>
            <a:r>
              <a:rPr lang="en-US" altLang="zh-CN" sz="2800" b="0" dirty="0">
                <a:effectLst/>
              </a:rPr>
              <a:t>C</a:t>
            </a:r>
            <a:r>
              <a:rPr lang="zh-CN" altLang="zh-CN" sz="2800" b="0" dirty="0">
                <a:effectLst/>
              </a:rPr>
              <a:t>、</a:t>
            </a:r>
            <a:r>
              <a:rPr lang="en-US" altLang="zh-CN" sz="2800" b="0" dirty="0">
                <a:effectLst/>
              </a:rPr>
              <a:t>N</a:t>
            </a:r>
            <a:r>
              <a:rPr lang="zh-CN" altLang="zh-CN" sz="2800" b="0" dirty="0">
                <a:effectLst/>
              </a:rPr>
              <a:t>、</a:t>
            </a:r>
            <a:r>
              <a:rPr lang="en-US" altLang="zh-CN" sz="2800" b="0" dirty="0">
                <a:effectLst/>
              </a:rPr>
              <a:t>O</a:t>
            </a:r>
            <a:r>
              <a:rPr lang="zh-CN" altLang="zh-CN" sz="2800" b="0" dirty="0">
                <a:effectLst/>
              </a:rPr>
              <a:t>、</a:t>
            </a:r>
            <a:r>
              <a:rPr lang="en-US" altLang="zh-CN" sz="2800" b="0" dirty="0">
                <a:effectLst/>
              </a:rPr>
              <a:t>P</a:t>
            </a:r>
            <a:r>
              <a:rPr lang="zh-CN" altLang="zh-CN" sz="2800" b="0" dirty="0">
                <a:effectLst/>
              </a:rPr>
              <a:t>、</a:t>
            </a:r>
            <a:r>
              <a:rPr lang="en-US" altLang="zh-CN" sz="2800" b="0" dirty="0">
                <a:effectLst/>
              </a:rPr>
              <a:t>H</a:t>
            </a:r>
            <a:r>
              <a:rPr lang="zh-CN" altLang="zh-CN" sz="2800" b="0" dirty="0">
                <a:effectLst/>
              </a:rPr>
              <a:t>、</a:t>
            </a:r>
            <a:r>
              <a:rPr lang="en-US" altLang="zh-CN" sz="2800" b="0" dirty="0">
                <a:effectLst/>
              </a:rPr>
              <a:t>S</a:t>
            </a:r>
            <a:r>
              <a:rPr lang="zh-CN" altLang="zh-CN" sz="2800" b="0" dirty="0">
                <a:effectLst/>
              </a:rPr>
              <a:t>、</a:t>
            </a:r>
            <a:r>
              <a:rPr lang="en-US" altLang="zh-CN" sz="2800" b="0" dirty="0">
                <a:effectLst/>
              </a:rPr>
              <a:t>Ca</a:t>
            </a:r>
            <a:r>
              <a:rPr lang="zh-CN" altLang="zh-CN" sz="2800" b="0" dirty="0">
                <a:effectLst/>
              </a:rPr>
              <a:t>等占很大比例。</a:t>
            </a:r>
          </a:p>
          <a:p>
            <a:pPr>
              <a:lnSpc>
                <a:spcPct val="150000"/>
              </a:lnSpc>
              <a:buClr>
                <a:srgbClr val="C00000"/>
              </a:buClr>
              <a:buFont typeface="Wingdings" pitchFamily="2" charset="2"/>
              <a:buChar char="Ø"/>
            </a:pPr>
            <a:endParaRPr lang="zh-CN" altLang="zh-CN" sz="2800" dirty="0">
              <a:effectLst>
                <a:outerShdw blurRad="50800" dist="38100" algn="tr" rotWithShape="0">
                  <a:prstClr val="black">
                    <a:alpha val="40000"/>
                  </a:prstClr>
                </a:outerShdw>
              </a:effectLst>
            </a:endParaRPr>
          </a:p>
          <a:p>
            <a:pPr>
              <a:lnSpc>
                <a:spcPct val="150000"/>
              </a:lnSpc>
              <a:buClr>
                <a:srgbClr val="C00000"/>
              </a:buClr>
              <a:buFont typeface="Wingdings" pitchFamily="2" charset="2"/>
              <a:buChar char="Ø"/>
            </a:pPr>
            <a:r>
              <a:rPr lang="zh-CN" altLang="zh-CN" sz="2800" b="0" dirty="0">
                <a:effectLst/>
              </a:rPr>
              <a:t>这些元素构成生物特有的基础生物大分子</a:t>
            </a:r>
          </a:p>
          <a:p>
            <a:endParaRPr lang="zh-CN" altLang="en-US" dirty="0"/>
          </a:p>
        </p:txBody>
      </p:sp>
      <p:sp>
        <p:nvSpPr>
          <p:cNvPr id="3" name="标题 2"/>
          <p:cNvSpPr>
            <a:spLocks noGrp="1"/>
          </p:cNvSpPr>
          <p:nvPr>
            <p:ph type="title"/>
          </p:nvPr>
        </p:nvSpPr>
        <p:spPr/>
        <p:txBody>
          <a:bodyPr/>
          <a:lstStyle/>
          <a:p>
            <a:r>
              <a:rPr lang="zh-CN" altLang="zh-CN" dirty="0">
                <a:effectLst>
                  <a:outerShdw blurRad="50800" dist="38100" algn="tr" rotWithShape="0">
                    <a:prstClr val="black">
                      <a:alpha val="40000"/>
                    </a:prstClr>
                  </a:outerShdw>
                </a:effectLst>
              </a:rPr>
              <a:t>化学成分的同一性</a:t>
            </a:r>
            <a:endParaRPr lang="zh-CN" altLang="en-US" dirty="0"/>
          </a:p>
        </p:txBody>
      </p:sp>
      <p:sp>
        <p:nvSpPr>
          <p:cNvPr id="4" name="灯片编号占位符 3"/>
          <p:cNvSpPr>
            <a:spLocks noGrp="1"/>
          </p:cNvSpPr>
          <p:nvPr>
            <p:ph type="sldNum" sz="quarter" idx="10"/>
          </p:nvPr>
        </p:nvSpPr>
        <p:spPr/>
        <p:txBody>
          <a:bodyPr/>
          <a:lstStyle/>
          <a:p>
            <a:fld id="{82CDF444-4514-41F6-BB23-0BA8864D47CA}" type="slidenum">
              <a:rPr lang="zh-CN" altLang="en-US" smtClean="0"/>
              <a:pPr/>
              <a:t>23</a:t>
            </a:fld>
            <a:endParaRPr lang="zh-CN" altLang="en-US" dirty="0"/>
          </a:p>
        </p:txBody>
      </p:sp>
    </p:spTree>
  </p:cSld>
  <p:clrMapOvr>
    <a:masterClrMapping/>
  </p:clrMapOvr>
  <p:transition>
    <p:strips dir="l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38200" y="1600200"/>
            <a:ext cx="7859712" cy="4319587"/>
          </a:xfrm>
        </p:spPr>
        <p:txBody>
          <a:bodyPr/>
          <a:lstStyle/>
          <a:p>
            <a:pPr>
              <a:spcBef>
                <a:spcPct val="0"/>
              </a:spcBef>
            </a:pPr>
            <a:r>
              <a:rPr lang="zh-CN" altLang="zh-CN" sz="3200" dirty="0">
                <a:effectLst>
                  <a:outerShdw blurRad="50800" dist="38100" algn="tr" rotWithShape="0">
                    <a:prstClr val="black">
                      <a:alpha val="40000"/>
                    </a:prstClr>
                  </a:outerShdw>
                </a:effectLst>
              </a:rPr>
              <a:t>物质成分基本相同 </a:t>
            </a:r>
            <a:endParaRPr lang="en-US" altLang="zh-CN" sz="3200" dirty="0">
              <a:effectLst>
                <a:outerShdw blurRad="50800" dist="38100" algn="tr" rotWithShape="0">
                  <a:prstClr val="black">
                    <a:alpha val="40000"/>
                  </a:prstClr>
                </a:outerShdw>
              </a:effectLst>
            </a:endParaRPr>
          </a:p>
          <a:p>
            <a:endParaRPr lang="en-US" altLang="zh-CN" dirty="0">
              <a:effectLst>
                <a:outerShdw blurRad="50800" dist="38100" algn="tr" rotWithShape="0">
                  <a:prstClr val="black">
                    <a:alpha val="40000"/>
                  </a:prstClr>
                </a:outerShdw>
              </a:effectLst>
            </a:endParaRPr>
          </a:p>
          <a:p>
            <a:pPr>
              <a:lnSpc>
                <a:spcPct val="150000"/>
              </a:lnSpc>
              <a:buClr>
                <a:srgbClr val="C00000"/>
              </a:buClr>
              <a:buFont typeface="Wingdings" pitchFamily="2" charset="2"/>
              <a:buChar char="Ø"/>
            </a:pPr>
            <a:r>
              <a:rPr lang="zh-CN" altLang="zh-CN" sz="2800" b="0" dirty="0">
                <a:effectLst/>
              </a:rPr>
              <a:t>蛋白质、核酸、脂肪、糖类、维生素等多种有机分子</a:t>
            </a:r>
          </a:p>
          <a:p>
            <a:pPr>
              <a:lnSpc>
                <a:spcPct val="150000"/>
              </a:lnSpc>
              <a:buClr>
                <a:srgbClr val="C00000"/>
              </a:buClr>
              <a:buFont typeface="Wingdings" pitchFamily="2" charset="2"/>
              <a:buChar char="Ø"/>
            </a:pPr>
            <a:r>
              <a:rPr lang="zh-CN" altLang="zh-CN" sz="2800" b="0" dirty="0">
                <a:effectLst/>
              </a:rPr>
              <a:t>蛋白质：由</a:t>
            </a:r>
            <a:r>
              <a:rPr lang="en-US" altLang="zh-CN" sz="2800" b="0" dirty="0">
                <a:effectLst/>
              </a:rPr>
              <a:t>20</a:t>
            </a:r>
            <a:r>
              <a:rPr lang="zh-CN" altLang="zh-CN" sz="2800" b="0" dirty="0">
                <a:effectLst/>
              </a:rPr>
              <a:t>种氨基酸组成</a:t>
            </a:r>
          </a:p>
          <a:p>
            <a:pPr>
              <a:lnSpc>
                <a:spcPct val="150000"/>
              </a:lnSpc>
              <a:buClr>
                <a:srgbClr val="C00000"/>
              </a:buClr>
              <a:buFont typeface="Wingdings" pitchFamily="2" charset="2"/>
              <a:buChar char="Ø"/>
            </a:pPr>
            <a:r>
              <a:rPr lang="zh-CN" altLang="zh-CN" sz="2800" b="0" dirty="0">
                <a:effectLst/>
              </a:rPr>
              <a:t>核酸：由</a:t>
            </a:r>
            <a:r>
              <a:rPr lang="en-US" altLang="zh-CN" sz="2800" b="0" dirty="0">
                <a:effectLst/>
              </a:rPr>
              <a:t>8</a:t>
            </a:r>
            <a:r>
              <a:rPr lang="zh-CN" altLang="zh-CN" sz="2800" b="0" dirty="0">
                <a:effectLst/>
              </a:rPr>
              <a:t>种核苷酸组成</a:t>
            </a:r>
          </a:p>
          <a:p>
            <a:pPr>
              <a:lnSpc>
                <a:spcPct val="150000"/>
              </a:lnSpc>
              <a:buClr>
                <a:srgbClr val="C00000"/>
              </a:buClr>
              <a:buFont typeface="Wingdings" pitchFamily="2" charset="2"/>
              <a:buChar char="Ø"/>
            </a:pPr>
            <a:r>
              <a:rPr lang="en-US" altLang="zh-CN" sz="2800" b="0" dirty="0">
                <a:effectLst/>
              </a:rPr>
              <a:t>ATP(</a:t>
            </a:r>
            <a:r>
              <a:rPr lang="zh-CN" altLang="zh-CN" sz="2800" b="0" dirty="0">
                <a:effectLst/>
              </a:rPr>
              <a:t>三磷酸腺苷</a:t>
            </a:r>
            <a:r>
              <a:rPr lang="en-US" altLang="zh-CN" sz="2800" b="0" dirty="0">
                <a:effectLst/>
              </a:rPr>
              <a:t>)</a:t>
            </a:r>
            <a:r>
              <a:rPr lang="zh-CN" altLang="zh-CN" sz="2800" b="0" dirty="0">
                <a:effectLst/>
              </a:rPr>
              <a:t>为贮能分子</a:t>
            </a:r>
          </a:p>
          <a:p>
            <a:endParaRPr lang="zh-CN" altLang="zh-CN" dirty="0">
              <a:effectLst>
                <a:outerShdw blurRad="50800" dist="38100" algn="tr" rotWithShape="0">
                  <a:prstClr val="black">
                    <a:alpha val="40000"/>
                  </a:prstClr>
                </a:outerShdw>
              </a:effectLst>
            </a:endParaRPr>
          </a:p>
          <a:p>
            <a:endParaRPr lang="zh-CN" altLang="en-US" dirty="0"/>
          </a:p>
        </p:txBody>
      </p:sp>
      <p:sp>
        <p:nvSpPr>
          <p:cNvPr id="4" name="灯片编号占位符 3"/>
          <p:cNvSpPr>
            <a:spLocks noGrp="1"/>
          </p:cNvSpPr>
          <p:nvPr>
            <p:ph type="sldNum" sz="quarter" idx="10"/>
          </p:nvPr>
        </p:nvSpPr>
        <p:spPr/>
        <p:txBody>
          <a:bodyPr/>
          <a:lstStyle/>
          <a:p>
            <a:fld id="{82CDF444-4514-41F6-BB23-0BA8864D47CA}" type="slidenum">
              <a:rPr lang="zh-CN" altLang="en-US" smtClean="0"/>
              <a:pPr/>
              <a:t>24</a:t>
            </a:fld>
            <a:endParaRPr lang="zh-CN" altLang="en-US" dirty="0"/>
          </a:p>
        </p:txBody>
      </p:sp>
    </p:spTree>
  </p:cSld>
  <p:clrMapOvr>
    <a:masterClrMapping/>
  </p:clrMapOvr>
  <p:transition>
    <p:strips dir="l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1835150" y="274638"/>
            <a:ext cx="6851650" cy="1143000"/>
          </a:xfrm>
        </p:spPr>
        <p:txBody>
          <a:bodyPr/>
          <a:lstStyle/>
          <a:p>
            <a:r>
              <a:rPr lang="zh-CN" altLang="en-US" dirty="0">
                <a:solidFill>
                  <a:srgbClr val="C00000"/>
                </a:solidFill>
                <a:ea typeface="黑体" pitchFamily="49" charset="-122"/>
              </a:rPr>
              <a:t>生命具严谨有序的结构</a:t>
            </a:r>
          </a:p>
        </p:txBody>
      </p:sp>
      <p:sp>
        <p:nvSpPr>
          <p:cNvPr id="14339" name="Rectangle 3"/>
          <p:cNvSpPr>
            <a:spLocks noGrp="1" noChangeArrowheads="1"/>
          </p:cNvSpPr>
          <p:nvPr>
            <p:ph type="body" idx="1"/>
          </p:nvPr>
        </p:nvSpPr>
        <p:spPr>
          <a:xfrm>
            <a:off x="827088" y="1854760"/>
            <a:ext cx="7859712" cy="4319587"/>
          </a:xfrm>
        </p:spPr>
        <p:txBody>
          <a:bodyPr/>
          <a:lstStyle/>
          <a:p>
            <a:pPr marL="0" indent="0">
              <a:buFontTx/>
              <a:buNone/>
            </a:pPr>
            <a:r>
              <a:rPr lang="zh-CN" altLang="en-US" sz="2400" dirty="0">
                <a:solidFill>
                  <a:srgbClr val="000066"/>
                </a:solidFill>
                <a:ea typeface="黑体" pitchFamily="49" charset="-122"/>
              </a:rPr>
              <a:t>       </a:t>
            </a:r>
            <a:r>
              <a:rPr lang="zh-CN" altLang="en-US" sz="2400" dirty="0">
                <a:ea typeface="黑体" pitchFamily="49" charset="-122"/>
              </a:rPr>
              <a:t>生命与非生命相比</a:t>
            </a:r>
            <a:r>
              <a:rPr lang="zh-CN" altLang="en-US" sz="2400" dirty="0">
                <a:solidFill>
                  <a:srgbClr val="A50021"/>
                </a:solidFill>
                <a:ea typeface="黑体" pitchFamily="49" charset="-122"/>
              </a:rPr>
              <a:t>具有无可比拟的、高度复杂而又严谨有序的物质结构</a:t>
            </a:r>
            <a:r>
              <a:rPr lang="zh-CN" altLang="en-US" sz="2400" dirty="0">
                <a:ea typeface="黑体" pitchFamily="49" charset="-122"/>
              </a:rPr>
              <a:t>。</a:t>
            </a:r>
          </a:p>
          <a:p>
            <a:pPr marL="0" indent="0">
              <a:buFontTx/>
              <a:buNone/>
            </a:pPr>
            <a:r>
              <a:rPr lang="zh-CN" altLang="en-US" sz="2400" dirty="0">
                <a:solidFill>
                  <a:srgbClr val="000066"/>
                </a:solidFill>
                <a:ea typeface="黑体" pitchFamily="49" charset="-122"/>
              </a:rPr>
              <a:t>       </a:t>
            </a:r>
            <a:r>
              <a:rPr lang="zh-CN" altLang="en-US" sz="2400" dirty="0">
                <a:ea typeface="黑体" pitchFamily="49" charset="-122"/>
              </a:rPr>
              <a:t>生命的基本结构单位是细胞，</a:t>
            </a:r>
            <a:r>
              <a:rPr lang="zh-CN" altLang="en-US" sz="2400" dirty="0">
                <a:solidFill>
                  <a:srgbClr val="A50021"/>
                </a:solidFill>
                <a:ea typeface="黑体" pitchFamily="49" charset="-122"/>
              </a:rPr>
              <a:t>细胞以复杂有序的物质结构来表现生命的形态和功能</a:t>
            </a:r>
            <a:r>
              <a:rPr lang="zh-CN" altLang="en-US" sz="2400" dirty="0">
                <a:ea typeface="黑体" pitchFamily="49" charset="-122"/>
              </a:rPr>
              <a:t>。</a:t>
            </a:r>
          </a:p>
        </p:txBody>
      </p:sp>
      <p:pic>
        <p:nvPicPr>
          <p:cNvPr id="132098" name="Picture 2" descr="http://bbs.zgkw.cn/space/upload/2011/03/21/-2117187812758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810000"/>
            <a:ext cx="3070506" cy="2613676"/>
          </a:xfrm>
          <a:prstGeom prst="rect">
            <a:avLst/>
          </a:prstGeom>
          <a:noFill/>
          <a:extLst>
            <a:ext uri="{909E8E84-426E-40DD-AFC4-6F175D3DCCD1}">
              <a14:hiddenFill xmlns:a14="http://schemas.microsoft.com/office/drawing/2010/main">
                <a:solidFill>
                  <a:srgbClr val="FFFFFF"/>
                </a:solidFill>
              </a14:hiddenFill>
            </a:ext>
          </a:extLst>
        </p:spPr>
      </p:pic>
      <p:pic>
        <p:nvPicPr>
          <p:cNvPr id="132100" name="Picture 4" descr="http://www.cast.org.cn/n435777/n435799/n1421842/n1422104/images/143207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8470" y="3810000"/>
            <a:ext cx="3695930" cy="2603577"/>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0"/>
          </p:nvPr>
        </p:nvSpPr>
        <p:spPr/>
        <p:txBody>
          <a:bodyPr/>
          <a:lstStyle/>
          <a:p>
            <a:fld id="{82CDF444-4514-41F6-BB23-0BA8864D47CA}" type="slidenum">
              <a:rPr lang="zh-CN" altLang="en-US" smtClean="0"/>
              <a:pPr/>
              <a:t>25</a:t>
            </a:fld>
            <a:endParaRPr lang="zh-CN" altLang="en-US" dirty="0"/>
          </a:p>
        </p:txBody>
      </p:sp>
    </p:spTree>
    <p:extLst>
      <p:ext uri="{BB962C8B-B14F-4D97-AF65-F5344CB8AC3E}">
        <p14:creationId xmlns:p14="http://schemas.microsoft.com/office/powerpoint/2010/main" val="3516687701"/>
      </p:ext>
    </p:extLst>
  </p:cSld>
  <p:clrMapOvr>
    <a:masterClrMapping/>
  </p:clrMapOvr>
  <p:transition>
    <p:strips dir="l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914400" y="1676400"/>
            <a:ext cx="7859712" cy="4319587"/>
          </a:xfrm>
        </p:spPr>
        <p:txBody>
          <a:bodyPr/>
          <a:lstStyle/>
          <a:p>
            <a:pPr>
              <a:lnSpc>
                <a:spcPct val="150000"/>
              </a:lnSpc>
              <a:buClr>
                <a:srgbClr val="C00000"/>
              </a:buClr>
              <a:buFont typeface="Wingdings" pitchFamily="2" charset="2"/>
              <a:buChar char="Ø"/>
            </a:pPr>
            <a:r>
              <a:rPr lang="zh-CN" altLang="zh-CN" sz="2800" b="0" dirty="0">
                <a:effectLst/>
              </a:rPr>
              <a:t>生物体内的各种化学成分在体内不是随机堆砌在一起的，而是严整有序的。</a:t>
            </a:r>
          </a:p>
          <a:p>
            <a:pPr>
              <a:lnSpc>
                <a:spcPct val="150000"/>
              </a:lnSpc>
              <a:buClr>
                <a:srgbClr val="C00000"/>
              </a:buClr>
              <a:buFont typeface="Wingdings" pitchFamily="2" charset="2"/>
              <a:buChar char="Ø"/>
            </a:pPr>
            <a:r>
              <a:rPr lang="zh-CN" altLang="zh-CN" sz="2800" b="0" dirty="0">
                <a:effectLst/>
              </a:rPr>
              <a:t>分细胞、组织、器官、系统、个体、种群、生态系统等层次。</a:t>
            </a:r>
          </a:p>
          <a:p>
            <a:pPr>
              <a:lnSpc>
                <a:spcPct val="150000"/>
              </a:lnSpc>
              <a:buClr>
                <a:srgbClr val="C00000"/>
              </a:buClr>
              <a:buFont typeface="Wingdings" pitchFamily="2" charset="2"/>
              <a:buChar char="Ø"/>
            </a:pPr>
            <a:r>
              <a:rPr lang="zh-CN" altLang="zh-CN" sz="2800" b="0" dirty="0">
                <a:effectLst/>
              </a:rPr>
              <a:t>细胞内各结构单元都有特定的结构和功能，生命活动按严格的程序方式进行。</a:t>
            </a:r>
          </a:p>
          <a:p>
            <a:endParaRPr lang="zh-CN" altLang="en-US" dirty="0"/>
          </a:p>
        </p:txBody>
      </p:sp>
      <p:sp>
        <p:nvSpPr>
          <p:cNvPr id="3" name="标题 2"/>
          <p:cNvSpPr>
            <a:spLocks noGrp="1"/>
          </p:cNvSpPr>
          <p:nvPr>
            <p:ph type="title"/>
          </p:nvPr>
        </p:nvSpPr>
        <p:spPr/>
        <p:txBody>
          <a:bodyPr/>
          <a:lstStyle/>
          <a:p>
            <a:r>
              <a:rPr lang="zh-CN" altLang="zh-CN" dirty="0">
                <a:effectLst>
                  <a:outerShdw blurRad="50800" dist="38100" algn="tr" rotWithShape="0">
                    <a:prstClr val="black">
                      <a:alpha val="40000"/>
                    </a:prstClr>
                  </a:outerShdw>
                </a:effectLst>
              </a:rPr>
              <a:t>严整有序的结构</a:t>
            </a:r>
            <a:endParaRPr lang="zh-CN" altLang="en-US" dirty="0"/>
          </a:p>
        </p:txBody>
      </p:sp>
      <p:sp>
        <p:nvSpPr>
          <p:cNvPr id="4" name="灯片编号占位符 3"/>
          <p:cNvSpPr>
            <a:spLocks noGrp="1"/>
          </p:cNvSpPr>
          <p:nvPr>
            <p:ph type="sldNum" sz="quarter" idx="10"/>
          </p:nvPr>
        </p:nvSpPr>
        <p:spPr/>
        <p:txBody>
          <a:bodyPr/>
          <a:lstStyle/>
          <a:p>
            <a:fld id="{82CDF444-4514-41F6-BB23-0BA8864D47CA}" type="slidenum">
              <a:rPr lang="zh-CN" altLang="en-US" smtClean="0"/>
              <a:pPr/>
              <a:t>26</a:t>
            </a:fld>
            <a:endParaRPr lang="zh-CN" altLang="en-US" dirty="0"/>
          </a:p>
        </p:txBody>
      </p:sp>
    </p:spTree>
  </p:cSld>
  <p:clrMapOvr>
    <a:masterClrMapping/>
  </p:clrMapOvr>
  <p:transition>
    <p:strips dir="l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914400" y="1752600"/>
            <a:ext cx="7859712" cy="4319587"/>
          </a:xfrm>
        </p:spPr>
        <p:txBody>
          <a:bodyPr/>
          <a:lstStyle/>
          <a:p>
            <a:pPr>
              <a:spcBef>
                <a:spcPct val="0"/>
              </a:spcBef>
            </a:pPr>
            <a:endParaRPr lang="en-US" altLang="zh-CN" sz="3200" b="0" dirty="0">
              <a:effectLst/>
            </a:endParaRPr>
          </a:p>
          <a:p>
            <a:pPr>
              <a:lnSpc>
                <a:spcPct val="150000"/>
              </a:lnSpc>
              <a:buClr>
                <a:srgbClr val="C00000"/>
              </a:buClr>
              <a:buFont typeface="Wingdings" pitchFamily="2" charset="2"/>
              <a:buChar char="Ø"/>
            </a:pPr>
            <a:r>
              <a:rPr lang="zh-CN" altLang="zh-CN" sz="2800" b="0" dirty="0">
                <a:effectLst/>
              </a:rPr>
              <a:t>DNA</a:t>
            </a:r>
            <a:r>
              <a:rPr lang="en-US" altLang="zh-CN" sz="2800" b="0" dirty="0">
                <a:effectLst/>
              </a:rPr>
              <a:t> </a:t>
            </a:r>
            <a:r>
              <a:rPr lang="zh-CN" altLang="en-US" sz="2800" b="0" dirty="0">
                <a:effectLst/>
              </a:rPr>
              <a:t>→ </a:t>
            </a:r>
            <a:r>
              <a:rPr lang="zh-CN" altLang="zh-CN" sz="2800" b="0" dirty="0">
                <a:effectLst/>
              </a:rPr>
              <a:t>RNA</a:t>
            </a:r>
            <a:r>
              <a:rPr lang="zh-CN" altLang="en-US" sz="2800" b="0" dirty="0">
                <a:effectLst/>
              </a:rPr>
              <a:t> → </a:t>
            </a:r>
            <a:r>
              <a:rPr lang="zh-CN" altLang="zh-CN" sz="2800" b="0" dirty="0">
                <a:effectLst/>
              </a:rPr>
              <a:t>Protein</a:t>
            </a:r>
            <a:endParaRPr lang="en-US" altLang="zh-CN" sz="2800" b="0" dirty="0">
              <a:effectLst/>
            </a:endParaRPr>
          </a:p>
          <a:p>
            <a:pPr marL="0" indent="0">
              <a:lnSpc>
                <a:spcPct val="150000"/>
              </a:lnSpc>
              <a:buClr>
                <a:srgbClr val="C00000"/>
              </a:buClr>
              <a:buNone/>
            </a:pPr>
            <a:r>
              <a:rPr lang="en-US" altLang="zh-CN" sz="2800" b="0" dirty="0">
                <a:effectLst/>
              </a:rPr>
              <a:t>   </a:t>
            </a:r>
            <a:r>
              <a:rPr lang="zh-CN" altLang="zh-CN" sz="2800" b="0" dirty="0">
                <a:effectLst/>
              </a:rPr>
              <a:t>是生命有序的基础与核心</a:t>
            </a:r>
          </a:p>
          <a:p>
            <a:pPr>
              <a:lnSpc>
                <a:spcPct val="150000"/>
              </a:lnSpc>
              <a:buClr>
                <a:srgbClr val="C00000"/>
              </a:buClr>
              <a:buFont typeface="Wingdings" pitchFamily="2" charset="2"/>
              <a:buChar char="Ø"/>
            </a:pPr>
            <a:r>
              <a:rPr lang="zh-CN" altLang="zh-CN" sz="2800" b="0" dirty="0">
                <a:effectLst/>
              </a:rPr>
              <a:t>各种生物编制基因程序的遗传密码是统一</a:t>
            </a:r>
          </a:p>
          <a:p>
            <a:pPr>
              <a:spcBef>
                <a:spcPct val="0"/>
              </a:spcBef>
            </a:pPr>
            <a:endParaRPr lang="zh-CN" altLang="zh-CN" sz="3200" dirty="0">
              <a:effectLst>
                <a:outerShdw blurRad="50800" dist="38100" algn="tr" rotWithShape="0">
                  <a:prstClr val="black">
                    <a:alpha val="40000"/>
                  </a:prstClr>
                </a:outerShdw>
              </a:effectLst>
            </a:endParaRPr>
          </a:p>
          <a:p>
            <a:endParaRPr lang="zh-CN" altLang="en-US" dirty="0"/>
          </a:p>
        </p:txBody>
      </p:sp>
      <p:sp>
        <p:nvSpPr>
          <p:cNvPr id="4" name="灯片编号占位符 3"/>
          <p:cNvSpPr>
            <a:spLocks noGrp="1"/>
          </p:cNvSpPr>
          <p:nvPr>
            <p:ph type="sldNum" sz="quarter" idx="10"/>
          </p:nvPr>
        </p:nvSpPr>
        <p:spPr/>
        <p:txBody>
          <a:bodyPr/>
          <a:lstStyle/>
          <a:p>
            <a:fld id="{82CDF444-4514-41F6-BB23-0BA8864D47CA}" type="slidenum">
              <a:rPr lang="zh-CN" altLang="en-US" smtClean="0"/>
              <a:pPr/>
              <a:t>27</a:t>
            </a:fld>
            <a:endParaRPr lang="zh-CN" altLang="en-US" dirty="0"/>
          </a:p>
        </p:txBody>
      </p:sp>
      <p:sp>
        <p:nvSpPr>
          <p:cNvPr id="5" name="文本框 4">
            <a:extLst>
              <a:ext uri="{FF2B5EF4-FFF2-40B4-BE49-F238E27FC236}">
                <a16:creationId xmlns:a16="http://schemas.microsoft.com/office/drawing/2014/main" id="{63A5BDD1-6620-4011-BB2C-7B1161BC3AE0}"/>
              </a:ext>
            </a:extLst>
          </p:cNvPr>
          <p:cNvSpPr txBox="1"/>
          <p:nvPr/>
        </p:nvSpPr>
        <p:spPr>
          <a:xfrm>
            <a:off x="1720056" y="273664"/>
            <a:ext cx="62484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eaLnBrk="1" hangingPunct="1">
              <a:defRPr sz="3600" b="1">
                <a:solidFill>
                  <a:srgbClr val="CC0000"/>
                </a:solidFill>
                <a:effectLst>
                  <a:outerShdw blurRad="50800" dist="38100" algn="tr" rotWithShape="0">
                    <a:prstClr val="black">
                      <a:alpha val="40000"/>
                    </a:prstClr>
                  </a:outerShdw>
                </a:effectLst>
                <a:latin typeface="+mj-lt"/>
                <a:ea typeface="+mj-ea"/>
                <a:cs typeface="+mj-cs"/>
              </a:defRPr>
            </a:lvl1pPr>
            <a:lvl2pPr eaLnBrk="1" hangingPunct="1">
              <a:defRPr sz="3600" b="1">
                <a:solidFill>
                  <a:srgbClr val="CC0000"/>
                </a:solidFill>
                <a:effectLst>
                  <a:outerShdw blurRad="38100" dist="38100" dir="2700000" algn="tl">
                    <a:srgbClr val="C0C0C0"/>
                  </a:outerShdw>
                </a:effectLst>
                <a:ea typeface="黑体" pitchFamily="49" charset="-122"/>
              </a:defRPr>
            </a:lvl2pPr>
            <a:lvl3pPr eaLnBrk="1" hangingPunct="1">
              <a:defRPr sz="3600" b="1">
                <a:solidFill>
                  <a:srgbClr val="CC0000"/>
                </a:solidFill>
                <a:effectLst>
                  <a:outerShdw blurRad="38100" dist="38100" dir="2700000" algn="tl">
                    <a:srgbClr val="C0C0C0"/>
                  </a:outerShdw>
                </a:effectLst>
                <a:ea typeface="黑体" pitchFamily="49" charset="-122"/>
              </a:defRPr>
            </a:lvl3pPr>
            <a:lvl4pPr eaLnBrk="1" hangingPunct="1">
              <a:defRPr sz="3600" b="1">
                <a:solidFill>
                  <a:srgbClr val="CC0000"/>
                </a:solidFill>
                <a:effectLst>
                  <a:outerShdw blurRad="38100" dist="38100" dir="2700000" algn="tl">
                    <a:srgbClr val="C0C0C0"/>
                  </a:outerShdw>
                </a:effectLst>
                <a:ea typeface="黑体" pitchFamily="49" charset="-122"/>
              </a:defRPr>
            </a:lvl4pPr>
            <a:lvl5pPr eaLnBrk="1" hangingPunct="1">
              <a:defRPr sz="3600" b="1">
                <a:solidFill>
                  <a:srgbClr val="CC0000"/>
                </a:solidFill>
                <a:effectLst>
                  <a:outerShdw blurRad="38100" dist="38100" dir="2700000" algn="tl">
                    <a:srgbClr val="C0C0C0"/>
                  </a:outerShdw>
                </a:effectLst>
                <a:ea typeface="黑体" pitchFamily="49" charset="-122"/>
              </a:defRPr>
            </a:lvl5pPr>
            <a:lvl6pPr marL="457200" fontAlgn="base">
              <a:spcBef>
                <a:spcPct val="0"/>
              </a:spcBef>
              <a:spcAft>
                <a:spcPct val="0"/>
              </a:spcAft>
              <a:defRPr sz="5000" b="1">
                <a:solidFill>
                  <a:srgbClr val="CC0000"/>
                </a:solidFill>
                <a:effectLst>
                  <a:outerShdw blurRad="38100" dist="38100" dir="2700000" algn="tl">
                    <a:srgbClr val="C0C0C0"/>
                  </a:outerShdw>
                </a:effectLst>
                <a:ea typeface="黑体" pitchFamily="49" charset="-122"/>
              </a:defRPr>
            </a:lvl6pPr>
            <a:lvl7pPr marL="914400" fontAlgn="base">
              <a:spcBef>
                <a:spcPct val="0"/>
              </a:spcBef>
              <a:spcAft>
                <a:spcPct val="0"/>
              </a:spcAft>
              <a:defRPr sz="5000" b="1">
                <a:solidFill>
                  <a:srgbClr val="CC0000"/>
                </a:solidFill>
                <a:effectLst>
                  <a:outerShdw blurRad="38100" dist="38100" dir="2700000" algn="tl">
                    <a:srgbClr val="C0C0C0"/>
                  </a:outerShdw>
                </a:effectLst>
                <a:ea typeface="黑体" pitchFamily="49" charset="-122"/>
              </a:defRPr>
            </a:lvl7pPr>
            <a:lvl8pPr marL="1371600" fontAlgn="base">
              <a:spcBef>
                <a:spcPct val="0"/>
              </a:spcBef>
              <a:spcAft>
                <a:spcPct val="0"/>
              </a:spcAft>
              <a:defRPr sz="5000" b="1">
                <a:solidFill>
                  <a:srgbClr val="CC0000"/>
                </a:solidFill>
                <a:effectLst>
                  <a:outerShdw blurRad="38100" dist="38100" dir="2700000" algn="tl">
                    <a:srgbClr val="C0C0C0"/>
                  </a:outerShdw>
                </a:effectLst>
                <a:ea typeface="黑体" pitchFamily="49" charset="-122"/>
              </a:defRPr>
            </a:lvl8pPr>
            <a:lvl9pPr marL="1828800" fontAlgn="base">
              <a:spcBef>
                <a:spcPct val="0"/>
              </a:spcBef>
              <a:spcAft>
                <a:spcPct val="0"/>
              </a:spcAft>
              <a:defRPr sz="5000" b="1">
                <a:solidFill>
                  <a:srgbClr val="CC0000"/>
                </a:solidFill>
                <a:effectLst>
                  <a:outerShdw blurRad="38100" dist="38100" dir="2700000" algn="tl">
                    <a:srgbClr val="C0C0C0"/>
                  </a:outerShdw>
                </a:effectLst>
                <a:ea typeface="黑体" pitchFamily="49" charset="-122"/>
              </a:defRPr>
            </a:lvl9pPr>
          </a:lstStyle>
          <a:p>
            <a:r>
              <a:rPr lang="zh-CN" altLang="zh-CN" dirty="0"/>
              <a:t>严密的组织和高度的统一性</a:t>
            </a:r>
            <a:endParaRPr lang="en-US" altLang="zh-CN" dirty="0"/>
          </a:p>
        </p:txBody>
      </p:sp>
    </p:spTree>
  </p:cSld>
  <p:clrMapOvr>
    <a:masterClrMapping/>
  </p:clrMapOvr>
  <p:transition>
    <p:strips dir="l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676400" y="274638"/>
            <a:ext cx="7010400" cy="944562"/>
          </a:xfrm>
        </p:spPr>
        <p:txBody>
          <a:bodyPr/>
          <a:lstStyle/>
          <a:p>
            <a:r>
              <a:rPr lang="zh-CN" altLang="en-US" sz="2800" dirty="0"/>
              <a:t>生物体的高度化学复杂性和精细微观组织</a:t>
            </a:r>
          </a:p>
        </p:txBody>
      </p:sp>
      <p:sp>
        <p:nvSpPr>
          <p:cNvPr id="4" name="灯片编号占位符 3"/>
          <p:cNvSpPr>
            <a:spLocks noGrp="1"/>
          </p:cNvSpPr>
          <p:nvPr>
            <p:ph type="sldNum" sz="quarter" idx="10"/>
          </p:nvPr>
        </p:nvSpPr>
        <p:spPr/>
        <p:txBody>
          <a:bodyPr/>
          <a:lstStyle/>
          <a:p>
            <a:fld id="{82CDF444-4514-41F6-BB23-0BA8864D47CA}" type="slidenum">
              <a:rPr lang="zh-CN" altLang="en-US" smtClean="0"/>
              <a:pPr/>
              <a:t>28</a:t>
            </a:fld>
            <a:endParaRPr lang="zh-CN" altLang="en-US" dirty="0"/>
          </a:p>
        </p:txBody>
      </p:sp>
      <p:pic>
        <p:nvPicPr>
          <p:cNvPr id="320514" name="Picture 2"/>
          <p:cNvPicPr>
            <a:picLocks noGrp="1" noChangeAspect="1" noChangeArrowheads="1"/>
          </p:cNvPicPr>
          <p:nvPr>
            <p:ph idx="1"/>
          </p:nvPr>
        </p:nvPicPr>
        <p:blipFill>
          <a:blip r:embed="rId2" cstate="print"/>
          <a:srcRect/>
          <a:stretch>
            <a:fillRect/>
          </a:stretch>
        </p:blipFill>
        <p:spPr bwMode="auto">
          <a:xfrm>
            <a:off x="228600" y="1676400"/>
            <a:ext cx="8608336" cy="4767275"/>
          </a:xfrm>
          <a:prstGeom prst="rect">
            <a:avLst/>
          </a:prstGeom>
          <a:noFill/>
          <a:ln w="9525">
            <a:noFill/>
            <a:miter lim="800000"/>
            <a:headEnd/>
            <a:tailEnd/>
          </a:ln>
        </p:spPr>
      </p:pic>
    </p:spTree>
  </p:cSld>
  <p:clrMapOvr>
    <a:masterClrMapping/>
  </p:clrMapOvr>
  <p:transition>
    <p:strips dir="l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835150" y="274638"/>
            <a:ext cx="6851650" cy="1143000"/>
          </a:xfrm>
        </p:spPr>
        <p:txBody>
          <a:bodyPr/>
          <a:lstStyle/>
          <a:p>
            <a:r>
              <a:rPr lang="zh-CN" altLang="en-US" dirty="0">
                <a:solidFill>
                  <a:srgbClr val="C00000"/>
                </a:solidFill>
                <a:ea typeface="黑体" pitchFamily="49" charset="-122"/>
              </a:rPr>
              <a:t>生命能自我繁殖</a:t>
            </a:r>
          </a:p>
        </p:txBody>
      </p:sp>
      <p:sp>
        <p:nvSpPr>
          <p:cNvPr id="15363" name="Rectangle 3"/>
          <p:cNvSpPr>
            <a:spLocks noGrp="1" noChangeArrowheads="1"/>
          </p:cNvSpPr>
          <p:nvPr>
            <p:ph type="body" idx="1"/>
          </p:nvPr>
        </p:nvSpPr>
        <p:spPr>
          <a:xfrm>
            <a:off x="827088" y="1676400"/>
            <a:ext cx="7859712" cy="4632325"/>
          </a:xfrm>
        </p:spPr>
        <p:txBody>
          <a:bodyPr/>
          <a:lstStyle/>
          <a:p>
            <a:pPr marL="363538" indent="-363538">
              <a:buClr>
                <a:schemeClr val="accent2"/>
              </a:buClr>
              <a:tabLst>
                <a:tab pos="363538" algn="l"/>
              </a:tabLst>
            </a:pPr>
            <a:r>
              <a:rPr lang="zh-CN" altLang="en-US" sz="2400" dirty="0">
                <a:latin typeface="黑体" pitchFamily="49" charset="-122"/>
                <a:ea typeface="黑体" pitchFamily="49" charset="-122"/>
              </a:rPr>
              <a:t>生物能通过繁殖产生出新的一代，繁殖使不能长存的生物得以延续。</a:t>
            </a:r>
          </a:p>
          <a:p>
            <a:pPr marL="363538" indent="-363538">
              <a:buClr>
                <a:schemeClr val="accent2"/>
              </a:buClr>
              <a:tabLst>
                <a:tab pos="363538" algn="l"/>
              </a:tabLst>
            </a:pPr>
            <a:r>
              <a:rPr lang="zh-CN" altLang="en-US" sz="2400" dirty="0">
                <a:latin typeface="黑体" pitchFamily="49" charset="-122"/>
                <a:ea typeface="黑体" pitchFamily="49" charset="-122"/>
              </a:rPr>
              <a:t>子代与母代总是基本一致。</a:t>
            </a:r>
          </a:p>
          <a:p>
            <a:pPr marL="363538" indent="-363538">
              <a:buClr>
                <a:schemeClr val="accent2"/>
              </a:buClr>
              <a:tabLst>
                <a:tab pos="363538" algn="l"/>
              </a:tabLst>
            </a:pPr>
            <a:r>
              <a:rPr lang="zh-CN" altLang="en-US" sz="2400" dirty="0">
                <a:latin typeface="黑体" pitchFamily="49" charset="-122"/>
                <a:ea typeface="黑体" pitchFamily="49" charset="-122"/>
              </a:rPr>
              <a:t>生殖主要有</a:t>
            </a:r>
            <a:r>
              <a:rPr lang="zh-CN" altLang="en-US" sz="2400" dirty="0">
                <a:solidFill>
                  <a:srgbClr val="A50021"/>
                </a:solidFill>
                <a:latin typeface="黑体" pitchFamily="49" charset="-122"/>
                <a:ea typeface="黑体" pitchFamily="49" charset="-122"/>
              </a:rPr>
              <a:t>无性生殖</a:t>
            </a:r>
            <a:r>
              <a:rPr lang="zh-CN" altLang="en-US" sz="2400" dirty="0">
                <a:latin typeface="黑体" pitchFamily="49" charset="-122"/>
                <a:ea typeface="黑体" pitchFamily="49" charset="-122"/>
              </a:rPr>
              <a:t>和</a:t>
            </a:r>
            <a:r>
              <a:rPr lang="zh-CN" altLang="en-US" sz="2400" dirty="0">
                <a:solidFill>
                  <a:srgbClr val="A50021"/>
                </a:solidFill>
                <a:latin typeface="黑体" pitchFamily="49" charset="-122"/>
                <a:ea typeface="黑体" pitchFamily="49" charset="-122"/>
              </a:rPr>
              <a:t>有性生殖</a:t>
            </a:r>
            <a:r>
              <a:rPr lang="zh-CN" altLang="en-US" sz="2400" dirty="0">
                <a:latin typeface="黑体" pitchFamily="49" charset="-122"/>
                <a:ea typeface="黑体" pitchFamily="49" charset="-122"/>
              </a:rPr>
              <a:t>两种。</a:t>
            </a:r>
          </a:p>
          <a:p>
            <a:pPr marL="727075" lvl="1" indent="-184150">
              <a:buClr>
                <a:schemeClr val="accent2"/>
              </a:buClr>
              <a:buSzPct val="75000"/>
              <a:buFont typeface="Wingdings" pitchFamily="2" charset="2"/>
              <a:buChar char="Ø"/>
              <a:tabLst>
                <a:tab pos="363538" algn="l"/>
              </a:tabLst>
            </a:pPr>
            <a:r>
              <a:rPr lang="zh-CN" altLang="en-US" sz="2000" dirty="0">
                <a:latin typeface="黑体" pitchFamily="49" charset="-122"/>
                <a:ea typeface="黑体" pitchFamily="49" charset="-122"/>
              </a:rPr>
              <a:t> </a:t>
            </a:r>
            <a:r>
              <a:rPr lang="zh-CN" altLang="en-US" sz="2000" dirty="0">
                <a:solidFill>
                  <a:srgbClr val="A50021"/>
                </a:solidFill>
                <a:latin typeface="黑体" pitchFamily="49" charset="-122"/>
                <a:ea typeface="黑体" pitchFamily="49" charset="-122"/>
              </a:rPr>
              <a:t>无性生殖</a:t>
            </a:r>
            <a:r>
              <a:rPr lang="zh-CN" altLang="en-US" sz="2000" dirty="0">
                <a:latin typeface="黑体" pitchFamily="49" charset="-122"/>
                <a:ea typeface="黑体" pitchFamily="49" charset="-122"/>
              </a:rPr>
              <a:t>不涉及性别，没有受精过程。</a:t>
            </a:r>
          </a:p>
          <a:p>
            <a:pPr marL="727075" lvl="1" indent="-184150">
              <a:buClr>
                <a:schemeClr val="accent2"/>
              </a:buClr>
              <a:buSzPct val="75000"/>
              <a:buFont typeface="Wingdings" pitchFamily="2" charset="2"/>
              <a:buChar char="Ø"/>
              <a:tabLst>
                <a:tab pos="363538" algn="l"/>
              </a:tabLst>
            </a:pPr>
            <a:r>
              <a:rPr lang="zh-CN" altLang="en-US" sz="2000" dirty="0">
                <a:latin typeface="黑体" pitchFamily="49" charset="-122"/>
                <a:ea typeface="黑体" pitchFamily="49" charset="-122"/>
              </a:rPr>
              <a:t> </a:t>
            </a:r>
            <a:r>
              <a:rPr lang="zh-CN" altLang="en-US" sz="2000" dirty="0">
                <a:solidFill>
                  <a:srgbClr val="A50021"/>
                </a:solidFill>
                <a:latin typeface="黑体" pitchFamily="49" charset="-122"/>
                <a:ea typeface="黑体" pitchFamily="49" charset="-122"/>
              </a:rPr>
              <a:t>有性生殖</a:t>
            </a:r>
            <a:r>
              <a:rPr lang="zh-CN" altLang="en-US" sz="2000" dirty="0">
                <a:latin typeface="黑体" pitchFamily="49" charset="-122"/>
                <a:ea typeface="黑体" pitchFamily="49" charset="-122"/>
              </a:rPr>
              <a:t>是由两个性细胞融合为一，成为合子或受精卵，再发育成新一代个体的生殖方式。</a:t>
            </a:r>
          </a:p>
        </p:txBody>
      </p:sp>
      <p:pic>
        <p:nvPicPr>
          <p:cNvPr id="15365" name="Picture 5" descr="ea_2004571635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4572000"/>
            <a:ext cx="2409825" cy="1771650"/>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ea_2004571635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4572000"/>
            <a:ext cx="2286000" cy="1832828"/>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0"/>
          </p:nvPr>
        </p:nvSpPr>
        <p:spPr/>
        <p:txBody>
          <a:bodyPr/>
          <a:lstStyle/>
          <a:p>
            <a:fld id="{82CDF444-4514-41F6-BB23-0BA8864D47CA}" type="slidenum">
              <a:rPr lang="zh-CN" altLang="en-US" smtClean="0"/>
              <a:pPr/>
              <a:t>29</a:t>
            </a:fld>
            <a:endParaRPr lang="zh-CN" altLang="en-US" dirty="0"/>
          </a:p>
        </p:txBody>
      </p:sp>
    </p:spTree>
    <p:extLst>
      <p:ext uri="{BB962C8B-B14F-4D97-AF65-F5344CB8AC3E}">
        <p14:creationId xmlns:p14="http://schemas.microsoft.com/office/powerpoint/2010/main" val="534661046"/>
      </p:ext>
    </p:extLst>
  </p:cSld>
  <p:clrMapOvr>
    <a:masterClrMapping/>
  </p:clrMapOvr>
  <p:transition>
    <p:strips dir="l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401D3FB-3C7B-43EA-B98B-BEE2C8A5D842}"/>
              </a:ext>
            </a:extLst>
          </p:cNvPr>
          <p:cNvSpPr>
            <a:spLocks noGrp="1"/>
          </p:cNvSpPr>
          <p:nvPr>
            <p:ph idx="1"/>
          </p:nvPr>
        </p:nvSpPr>
        <p:spPr/>
        <p:txBody>
          <a:bodyPr/>
          <a:lstStyle/>
          <a:p>
            <a:r>
              <a:rPr lang="zh-CN" altLang="en-US" sz="3200" dirty="0">
                <a:solidFill>
                  <a:srgbClr val="C00000"/>
                </a:solidFill>
              </a:rPr>
              <a:t>生命科学与社会可持续发展</a:t>
            </a:r>
          </a:p>
          <a:p>
            <a:endParaRPr lang="zh-CN" altLang="en-US" dirty="0"/>
          </a:p>
        </p:txBody>
      </p:sp>
      <p:sp>
        <p:nvSpPr>
          <p:cNvPr id="3" name="标题 2">
            <a:extLst>
              <a:ext uri="{FF2B5EF4-FFF2-40B4-BE49-F238E27FC236}">
                <a16:creationId xmlns:a16="http://schemas.microsoft.com/office/drawing/2014/main" id="{9B3F9F9A-CE56-43E7-88E5-91965F4B4103}"/>
              </a:ext>
            </a:extLst>
          </p:cNvPr>
          <p:cNvSpPr>
            <a:spLocks noGrp="1"/>
          </p:cNvSpPr>
          <p:nvPr>
            <p:ph type="title"/>
          </p:nvPr>
        </p:nvSpPr>
        <p:spPr/>
        <p:txBody>
          <a:bodyPr/>
          <a:lstStyle/>
          <a:p>
            <a:r>
              <a:rPr lang="zh-CN" altLang="en-US" dirty="0"/>
              <a:t>生命科学的意义</a:t>
            </a:r>
          </a:p>
        </p:txBody>
      </p:sp>
      <p:sp>
        <p:nvSpPr>
          <p:cNvPr id="4" name="灯片编号占位符 3">
            <a:extLst>
              <a:ext uri="{FF2B5EF4-FFF2-40B4-BE49-F238E27FC236}">
                <a16:creationId xmlns:a16="http://schemas.microsoft.com/office/drawing/2014/main" id="{917E6AFD-F019-4ADE-8FB5-8AB5319AC5B6}"/>
              </a:ext>
            </a:extLst>
          </p:cNvPr>
          <p:cNvSpPr>
            <a:spLocks noGrp="1"/>
          </p:cNvSpPr>
          <p:nvPr>
            <p:ph type="sldNum" sz="quarter" idx="10"/>
          </p:nvPr>
        </p:nvSpPr>
        <p:spPr/>
        <p:txBody>
          <a:bodyPr/>
          <a:lstStyle/>
          <a:p>
            <a:fld id="{82CDF444-4514-41F6-BB23-0BA8864D47CA}" type="slidenum">
              <a:rPr lang="zh-CN" altLang="en-US" smtClean="0"/>
              <a:pPr/>
              <a:t>3</a:t>
            </a:fld>
            <a:endParaRPr lang="zh-CN" altLang="en-US" dirty="0"/>
          </a:p>
        </p:txBody>
      </p:sp>
      <p:pic>
        <p:nvPicPr>
          <p:cNvPr id="6" name="图片 5">
            <a:extLst>
              <a:ext uri="{FF2B5EF4-FFF2-40B4-BE49-F238E27FC236}">
                <a16:creationId xmlns:a16="http://schemas.microsoft.com/office/drawing/2014/main" id="{CBB8D19D-D30B-4867-933B-F3FAF94A203E}"/>
              </a:ext>
            </a:extLst>
          </p:cNvPr>
          <p:cNvPicPr>
            <a:picLocks noChangeAspect="1"/>
          </p:cNvPicPr>
          <p:nvPr/>
        </p:nvPicPr>
        <p:blipFill>
          <a:blip r:embed="rId2"/>
          <a:stretch>
            <a:fillRect/>
          </a:stretch>
        </p:blipFill>
        <p:spPr>
          <a:xfrm>
            <a:off x="1143000" y="2819400"/>
            <a:ext cx="7035805" cy="2452984"/>
          </a:xfrm>
          <a:prstGeom prst="rect">
            <a:avLst/>
          </a:prstGeom>
        </p:spPr>
      </p:pic>
    </p:spTree>
    <p:extLst>
      <p:ext uri="{BB962C8B-B14F-4D97-AF65-F5344CB8AC3E}">
        <p14:creationId xmlns:p14="http://schemas.microsoft.com/office/powerpoint/2010/main" val="1145749166"/>
      </p:ext>
    </p:extLst>
  </p:cSld>
  <p:clrMapOvr>
    <a:masterClrMapping/>
  </p:clrMapOvr>
  <p:transition>
    <p:strips dir="l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835150" y="274638"/>
            <a:ext cx="6851650" cy="1143000"/>
          </a:xfrm>
        </p:spPr>
        <p:txBody>
          <a:bodyPr/>
          <a:lstStyle/>
          <a:p>
            <a:r>
              <a:rPr lang="zh-CN" altLang="en-US" dirty="0">
                <a:solidFill>
                  <a:srgbClr val="C00000"/>
                </a:solidFill>
                <a:ea typeface="黑体" pitchFamily="49" charset="-122"/>
              </a:rPr>
              <a:t>生命的繁殖存在遗传和变异</a:t>
            </a:r>
          </a:p>
        </p:txBody>
      </p:sp>
      <p:sp>
        <p:nvSpPr>
          <p:cNvPr id="16387" name="Rectangle 3"/>
          <p:cNvSpPr>
            <a:spLocks noGrp="1" noChangeArrowheads="1"/>
          </p:cNvSpPr>
          <p:nvPr>
            <p:ph type="body" idx="1"/>
          </p:nvPr>
        </p:nvSpPr>
        <p:spPr/>
        <p:txBody>
          <a:bodyPr/>
          <a:lstStyle/>
          <a:p>
            <a:pPr>
              <a:lnSpc>
                <a:spcPct val="150000"/>
              </a:lnSpc>
              <a:spcAft>
                <a:spcPts val="600"/>
              </a:spcAft>
              <a:buClr>
                <a:schemeClr val="accent2"/>
              </a:buClr>
            </a:pPr>
            <a:r>
              <a:rPr lang="zh-CN" altLang="en-US" sz="2000" dirty="0">
                <a:ea typeface="黑体" pitchFamily="49" charset="-122"/>
              </a:rPr>
              <a:t>在繁殖过程中，生物体把自己的特性传递给后代，叫</a:t>
            </a:r>
            <a:r>
              <a:rPr lang="zh-CN" altLang="en-US" sz="2000" dirty="0">
                <a:solidFill>
                  <a:srgbClr val="A50021"/>
                </a:solidFill>
                <a:ea typeface="黑体" pitchFamily="49" charset="-122"/>
              </a:rPr>
              <a:t>“遗传”</a:t>
            </a:r>
            <a:r>
              <a:rPr lang="zh-CN" altLang="en-US" sz="2000" dirty="0">
                <a:ea typeface="黑体" pitchFamily="49" charset="-122"/>
              </a:rPr>
              <a:t>；同时也会产生与自己不同的后代，叫</a:t>
            </a:r>
            <a:r>
              <a:rPr lang="zh-CN" altLang="en-US" sz="2000" dirty="0">
                <a:solidFill>
                  <a:srgbClr val="A50021"/>
                </a:solidFill>
                <a:ea typeface="黑体" pitchFamily="49" charset="-122"/>
              </a:rPr>
              <a:t>“变异”</a:t>
            </a:r>
            <a:r>
              <a:rPr lang="zh-CN" altLang="en-US" sz="2000" dirty="0">
                <a:ea typeface="黑体" pitchFamily="49" charset="-122"/>
              </a:rPr>
              <a:t>。</a:t>
            </a:r>
          </a:p>
          <a:p>
            <a:pPr>
              <a:lnSpc>
                <a:spcPct val="150000"/>
              </a:lnSpc>
              <a:spcAft>
                <a:spcPts val="600"/>
              </a:spcAft>
              <a:buClr>
                <a:schemeClr val="accent2"/>
              </a:buClr>
            </a:pPr>
            <a:r>
              <a:rPr lang="zh-CN" altLang="en-US" sz="2000" dirty="0">
                <a:solidFill>
                  <a:srgbClr val="A50021"/>
                </a:solidFill>
                <a:ea typeface="黑体" pitchFamily="49" charset="-122"/>
              </a:rPr>
              <a:t>通过遗传把生物体适应环境的特性保留下去。</a:t>
            </a:r>
          </a:p>
          <a:p>
            <a:pPr>
              <a:lnSpc>
                <a:spcPct val="150000"/>
              </a:lnSpc>
              <a:spcAft>
                <a:spcPts val="600"/>
              </a:spcAft>
              <a:buClr>
                <a:schemeClr val="accent2"/>
              </a:buClr>
            </a:pPr>
            <a:r>
              <a:rPr lang="zh-CN" altLang="en-US" sz="2000" dirty="0">
                <a:solidFill>
                  <a:srgbClr val="A50021"/>
                </a:solidFill>
                <a:ea typeface="黑体" pitchFamily="49" charset="-122"/>
              </a:rPr>
              <a:t>通过变异产生新的特性以应付环境的变化或适应新的环境。</a:t>
            </a:r>
            <a:endParaRPr lang="zh-CN" altLang="en-US" sz="2000" dirty="0">
              <a:ea typeface="黑体" pitchFamily="49" charset="-122"/>
            </a:endParaRPr>
          </a:p>
        </p:txBody>
      </p:sp>
      <p:pic>
        <p:nvPicPr>
          <p:cNvPr id="133122" name="Picture 2" descr="http://www.chinararedisease.cn/images/tu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0831" y="4408198"/>
            <a:ext cx="2209800" cy="2127140"/>
          </a:xfrm>
          <a:prstGeom prst="rect">
            <a:avLst/>
          </a:prstGeom>
          <a:noFill/>
          <a:extLst>
            <a:ext uri="{909E8E84-426E-40DD-AFC4-6F175D3DCCD1}">
              <a14:hiddenFill xmlns:a14="http://schemas.microsoft.com/office/drawing/2010/main">
                <a:solidFill>
                  <a:srgbClr val="FFFFFF"/>
                </a:solidFill>
              </a14:hiddenFill>
            </a:ext>
          </a:extLst>
        </p:spPr>
      </p:pic>
      <p:pic>
        <p:nvPicPr>
          <p:cNvPr id="133124" name="Picture 4" descr="http://www.xxmu.edu.cn/yxycxwl/course/01/images/1-1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3031" y="4410035"/>
            <a:ext cx="1716369" cy="2125304"/>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0"/>
          </p:nvPr>
        </p:nvSpPr>
        <p:spPr/>
        <p:txBody>
          <a:bodyPr/>
          <a:lstStyle/>
          <a:p>
            <a:fld id="{82CDF444-4514-41F6-BB23-0BA8864D47CA}" type="slidenum">
              <a:rPr lang="zh-CN" altLang="en-US" smtClean="0"/>
              <a:pPr/>
              <a:t>30</a:t>
            </a:fld>
            <a:endParaRPr lang="zh-CN" altLang="en-US" dirty="0"/>
          </a:p>
        </p:txBody>
      </p:sp>
    </p:spTree>
    <p:extLst>
      <p:ext uri="{BB962C8B-B14F-4D97-AF65-F5344CB8AC3E}">
        <p14:creationId xmlns:p14="http://schemas.microsoft.com/office/powerpoint/2010/main" val="1109179238"/>
      </p:ext>
    </p:extLst>
  </p:cSld>
  <p:clrMapOvr>
    <a:masterClrMapping/>
  </p:clrMapOvr>
  <p:transition>
    <p:strips dir="l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38200" y="1600200"/>
            <a:ext cx="7859712" cy="4319587"/>
          </a:xfrm>
        </p:spPr>
        <p:txBody>
          <a:bodyPr/>
          <a:lstStyle/>
          <a:p>
            <a:pPr>
              <a:lnSpc>
                <a:spcPct val="150000"/>
              </a:lnSpc>
              <a:buClr>
                <a:srgbClr val="C00000"/>
              </a:buClr>
              <a:buNone/>
            </a:pPr>
            <a:r>
              <a:rPr lang="zh-CN" altLang="zh-CN" sz="3600" dirty="0">
                <a:effectLst>
                  <a:outerShdw blurRad="50800" dist="38100" algn="tr" rotWithShape="0">
                    <a:prstClr val="black">
                      <a:alpha val="40000"/>
                    </a:prstClr>
                  </a:outerShdw>
                </a:effectLst>
              </a:rPr>
              <a:t>遗传</a:t>
            </a:r>
          </a:p>
          <a:p>
            <a:pPr>
              <a:buClr>
                <a:srgbClr val="C00000"/>
              </a:buClr>
              <a:buFont typeface="Wingdings" pitchFamily="2" charset="2"/>
              <a:buChar char="Ø"/>
            </a:pPr>
            <a:r>
              <a:rPr lang="zh-CN" altLang="zh-CN" sz="2800" dirty="0">
                <a:effectLst>
                  <a:outerShdw blurRad="50800" dist="38100" algn="tr" rotWithShape="0">
                    <a:prstClr val="black">
                      <a:alpha val="40000"/>
                    </a:prstClr>
                  </a:outerShdw>
                </a:effectLst>
              </a:rPr>
              <a:t> </a:t>
            </a:r>
            <a:r>
              <a:rPr lang="zh-CN" altLang="zh-CN" sz="2800" b="0" dirty="0">
                <a:effectLst/>
              </a:rPr>
              <a:t>生物性状世代传递的现象</a:t>
            </a:r>
          </a:p>
          <a:p>
            <a:pPr>
              <a:buClr>
                <a:srgbClr val="C00000"/>
              </a:buClr>
              <a:buFont typeface="Wingdings" pitchFamily="2" charset="2"/>
              <a:buChar char="Ø"/>
            </a:pPr>
            <a:r>
              <a:rPr lang="zh-CN" altLang="zh-CN" sz="2800" b="0" dirty="0">
                <a:effectLst/>
              </a:rPr>
              <a:t> 同一物种只能繁育出同种的生物</a:t>
            </a:r>
          </a:p>
          <a:p>
            <a:pPr>
              <a:buClr>
                <a:srgbClr val="C00000"/>
              </a:buClr>
              <a:buFont typeface="Wingdings" pitchFamily="2" charset="2"/>
              <a:buChar char="Ø"/>
            </a:pPr>
            <a:r>
              <a:rPr lang="zh-CN" altLang="zh-CN" sz="2800" b="0" dirty="0">
                <a:effectLst/>
              </a:rPr>
              <a:t> 同一家族的生物在性状上有类同现象 </a:t>
            </a:r>
          </a:p>
          <a:p>
            <a:pPr>
              <a:lnSpc>
                <a:spcPct val="150000"/>
              </a:lnSpc>
              <a:buClr>
                <a:srgbClr val="C00000"/>
              </a:buClr>
              <a:buNone/>
            </a:pPr>
            <a:r>
              <a:rPr lang="zh-CN" altLang="zh-CN" sz="3600" dirty="0">
                <a:effectLst>
                  <a:outerShdw blurRad="50800" dist="38100" algn="tr" rotWithShape="0">
                    <a:prstClr val="black">
                      <a:alpha val="40000"/>
                    </a:prstClr>
                  </a:outerShdw>
                </a:effectLst>
              </a:rPr>
              <a:t>变异</a:t>
            </a:r>
          </a:p>
          <a:p>
            <a:pPr>
              <a:buClr>
                <a:srgbClr val="C00000"/>
              </a:buClr>
              <a:buFont typeface="Wingdings" pitchFamily="2" charset="2"/>
              <a:buChar char="Ø"/>
            </a:pPr>
            <a:r>
              <a:rPr lang="zh-CN" altLang="zh-CN" sz="2800" dirty="0">
                <a:effectLst>
                  <a:outerShdw blurRad="50800" dist="38100" algn="tr" rotWithShape="0">
                    <a:prstClr val="black">
                      <a:alpha val="40000"/>
                    </a:prstClr>
                  </a:outerShdw>
                </a:effectLst>
              </a:rPr>
              <a:t> </a:t>
            </a:r>
            <a:r>
              <a:rPr lang="zh-CN" altLang="zh-CN" sz="2800" b="0" dirty="0">
                <a:effectLst/>
              </a:rPr>
              <a:t>生物性状在世代传递过程中出现差异现象</a:t>
            </a:r>
          </a:p>
          <a:p>
            <a:pPr>
              <a:buClr>
                <a:srgbClr val="C00000"/>
              </a:buClr>
              <a:buFont typeface="Wingdings" pitchFamily="2" charset="2"/>
              <a:buChar char="Ø"/>
            </a:pPr>
            <a:r>
              <a:rPr lang="zh-CN" altLang="zh-CN" sz="2800" b="0" dirty="0">
                <a:effectLst/>
              </a:rPr>
              <a:t> 生物的子代与亲代存在差别</a:t>
            </a:r>
          </a:p>
          <a:p>
            <a:pPr>
              <a:buClr>
                <a:srgbClr val="C00000"/>
              </a:buClr>
              <a:buFont typeface="Wingdings" pitchFamily="2" charset="2"/>
              <a:buChar char="Ø"/>
            </a:pPr>
            <a:r>
              <a:rPr lang="zh-CN" altLang="zh-CN" sz="2800" b="0" dirty="0">
                <a:effectLst/>
              </a:rPr>
              <a:t> 生物的子代之间存在差别</a:t>
            </a:r>
          </a:p>
          <a:p>
            <a:endParaRPr lang="zh-CN" altLang="en-US" dirty="0"/>
          </a:p>
        </p:txBody>
      </p:sp>
      <p:sp>
        <p:nvSpPr>
          <p:cNvPr id="3" name="标题 2"/>
          <p:cNvSpPr>
            <a:spLocks noGrp="1"/>
          </p:cNvSpPr>
          <p:nvPr>
            <p:ph type="title"/>
          </p:nvPr>
        </p:nvSpPr>
        <p:spPr/>
        <p:txBody>
          <a:bodyPr/>
          <a:lstStyle/>
          <a:p>
            <a:r>
              <a:rPr lang="zh-CN" altLang="zh-CN" dirty="0">
                <a:effectLst>
                  <a:outerShdw blurRad="50800" dist="38100" algn="tr" rotWithShape="0">
                    <a:prstClr val="black">
                      <a:alpha val="40000"/>
                    </a:prstClr>
                  </a:outerShdw>
                </a:effectLst>
              </a:rPr>
              <a:t>遗传变异</a:t>
            </a:r>
            <a:endParaRPr lang="zh-CN" altLang="en-US" dirty="0"/>
          </a:p>
        </p:txBody>
      </p:sp>
      <p:sp>
        <p:nvSpPr>
          <p:cNvPr id="4" name="灯片编号占位符 3"/>
          <p:cNvSpPr>
            <a:spLocks noGrp="1"/>
          </p:cNvSpPr>
          <p:nvPr>
            <p:ph type="sldNum" sz="quarter" idx="10"/>
          </p:nvPr>
        </p:nvSpPr>
        <p:spPr/>
        <p:txBody>
          <a:bodyPr/>
          <a:lstStyle/>
          <a:p>
            <a:fld id="{82CDF444-4514-41F6-BB23-0BA8864D47CA}" type="slidenum">
              <a:rPr lang="zh-CN" altLang="en-US" smtClean="0"/>
              <a:pPr/>
              <a:t>31</a:t>
            </a:fld>
            <a:endParaRPr lang="zh-CN" altLang="en-US" dirty="0"/>
          </a:p>
        </p:txBody>
      </p:sp>
    </p:spTree>
  </p:cSld>
  <p:clrMapOvr>
    <a:masterClrMapping/>
  </p:clrMapOvr>
  <p:transition>
    <p:strips dir="l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buClr>
                <a:srgbClr val="C00000"/>
              </a:buClr>
              <a:buNone/>
            </a:pPr>
            <a:r>
              <a:rPr lang="zh-CN" altLang="zh-CN" sz="2800" dirty="0">
                <a:effectLst>
                  <a:outerShdw blurRad="50800" dist="38100" algn="tr" rotWithShape="0">
                    <a:prstClr val="black">
                      <a:alpha val="40000"/>
                    </a:prstClr>
                  </a:outerShdw>
                </a:effectLst>
              </a:rPr>
              <a:t>遗传与变异的关系</a:t>
            </a:r>
          </a:p>
          <a:p>
            <a:pPr>
              <a:lnSpc>
                <a:spcPct val="150000"/>
              </a:lnSpc>
              <a:buClr>
                <a:srgbClr val="C00000"/>
              </a:buClr>
              <a:buFont typeface="Wingdings" pitchFamily="2" charset="2"/>
              <a:buChar char="Ø"/>
            </a:pPr>
            <a:r>
              <a:rPr lang="zh-CN" altLang="zh-CN" sz="2800" b="0" dirty="0">
                <a:effectLst/>
              </a:rPr>
              <a:t>遗传与变异是生物生存与进化的相辅相成的基本因素。遗传使得生物生生不息</a:t>
            </a:r>
            <a:r>
              <a:rPr lang="zh-CN" altLang="en-US" sz="2800" b="0" dirty="0">
                <a:effectLst/>
              </a:rPr>
              <a:t>、</a:t>
            </a:r>
            <a:r>
              <a:rPr lang="zh-CN" altLang="zh-CN" sz="2800" b="0" dirty="0">
                <a:effectLst/>
              </a:rPr>
              <a:t>世代交替，维持了生命的存在和延续。没有遗传就没有生命的存在，没有遗传就没有稳定的物种。 </a:t>
            </a:r>
          </a:p>
          <a:p>
            <a:endParaRPr lang="zh-CN" altLang="en-US" dirty="0"/>
          </a:p>
        </p:txBody>
      </p:sp>
      <p:sp>
        <p:nvSpPr>
          <p:cNvPr id="3" name="标题 2"/>
          <p:cNvSpPr>
            <a:spLocks noGrp="1"/>
          </p:cNvSpPr>
          <p:nvPr>
            <p:ph type="title"/>
          </p:nvPr>
        </p:nvSpPr>
        <p:spPr/>
        <p:txBody>
          <a:bodyPr/>
          <a:lstStyle/>
          <a:p>
            <a:endParaRPr lang="zh-CN" altLang="en-US"/>
          </a:p>
        </p:txBody>
      </p:sp>
      <p:sp>
        <p:nvSpPr>
          <p:cNvPr id="4" name="灯片编号占位符 3"/>
          <p:cNvSpPr>
            <a:spLocks noGrp="1"/>
          </p:cNvSpPr>
          <p:nvPr>
            <p:ph type="sldNum" sz="quarter" idx="10"/>
          </p:nvPr>
        </p:nvSpPr>
        <p:spPr/>
        <p:txBody>
          <a:bodyPr/>
          <a:lstStyle/>
          <a:p>
            <a:fld id="{82CDF444-4514-41F6-BB23-0BA8864D47CA}" type="slidenum">
              <a:rPr lang="zh-CN" altLang="en-US" smtClean="0"/>
              <a:pPr/>
              <a:t>32</a:t>
            </a:fld>
            <a:endParaRPr lang="zh-CN" altLang="en-US" dirty="0"/>
          </a:p>
        </p:txBody>
      </p:sp>
    </p:spTree>
  </p:cSld>
  <p:clrMapOvr>
    <a:masterClrMapping/>
  </p:clrMapOvr>
  <p:transition>
    <p:strips dir="l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835150" y="274638"/>
            <a:ext cx="6851650" cy="1143000"/>
          </a:xfrm>
        </p:spPr>
        <p:txBody>
          <a:bodyPr/>
          <a:lstStyle/>
          <a:p>
            <a:r>
              <a:rPr lang="zh-CN" altLang="en-US" dirty="0">
                <a:solidFill>
                  <a:srgbClr val="C00000"/>
                </a:solidFill>
                <a:ea typeface="黑体" pitchFamily="49" charset="-122"/>
              </a:rPr>
              <a:t>生命会生长发育</a:t>
            </a:r>
          </a:p>
        </p:txBody>
      </p:sp>
      <p:sp>
        <p:nvSpPr>
          <p:cNvPr id="11267" name="Rectangle 3"/>
          <p:cNvSpPr>
            <a:spLocks noGrp="1" noChangeArrowheads="1"/>
          </p:cNvSpPr>
          <p:nvPr>
            <p:ph type="body" idx="1"/>
          </p:nvPr>
        </p:nvSpPr>
        <p:spPr>
          <a:xfrm>
            <a:off x="827088" y="1989139"/>
            <a:ext cx="7859712" cy="1058862"/>
          </a:xfrm>
        </p:spPr>
        <p:txBody>
          <a:bodyPr/>
          <a:lstStyle/>
          <a:p>
            <a:pPr>
              <a:buClr>
                <a:schemeClr val="accent2"/>
              </a:buClr>
            </a:pPr>
            <a:r>
              <a:rPr lang="zh-CN" altLang="en-US" sz="2400" dirty="0">
                <a:ea typeface="黑体" pitchFamily="49" charset="-122"/>
              </a:rPr>
              <a:t>生物依靠</a:t>
            </a:r>
            <a:r>
              <a:rPr lang="zh-CN" altLang="en-US" sz="2400" dirty="0">
                <a:solidFill>
                  <a:srgbClr val="A50021"/>
                </a:solidFill>
                <a:ea typeface="黑体" pitchFamily="49" charset="-122"/>
              </a:rPr>
              <a:t>从外界向体内吸收食物</a:t>
            </a:r>
            <a:r>
              <a:rPr lang="zh-CN" altLang="en-US" sz="2400" dirty="0">
                <a:ea typeface="黑体" pitchFamily="49" charset="-122"/>
              </a:rPr>
              <a:t>而</a:t>
            </a:r>
            <a:r>
              <a:rPr lang="zh-CN" altLang="en-US" sz="2400" dirty="0">
                <a:solidFill>
                  <a:srgbClr val="A50021"/>
                </a:solidFill>
                <a:ea typeface="黑体" pitchFamily="49" charset="-122"/>
              </a:rPr>
              <a:t>生长</a:t>
            </a:r>
            <a:r>
              <a:rPr lang="zh-CN" altLang="en-US" sz="2400" dirty="0">
                <a:ea typeface="黑体" pitchFamily="49" charset="-122"/>
              </a:rPr>
              <a:t>。</a:t>
            </a:r>
          </a:p>
          <a:p>
            <a:pPr>
              <a:buClr>
                <a:schemeClr val="accent2"/>
              </a:buClr>
            </a:pPr>
            <a:r>
              <a:rPr lang="zh-CN" altLang="en-US" sz="2400" dirty="0">
                <a:solidFill>
                  <a:srgbClr val="A50021"/>
                </a:solidFill>
                <a:ea typeface="黑体" pitchFamily="49" charset="-122"/>
              </a:rPr>
              <a:t>发育</a:t>
            </a:r>
            <a:r>
              <a:rPr lang="zh-CN" altLang="en-US" sz="2400" dirty="0">
                <a:ea typeface="黑体" pitchFamily="49" charset="-122"/>
              </a:rPr>
              <a:t>是一个主要由</a:t>
            </a:r>
            <a:r>
              <a:rPr lang="zh-CN" altLang="en-US" sz="2400" dirty="0">
                <a:solidFill>
                  <a:srgbClr val="A50021"/>
                </a:solidFill>
                <a:ea typeface="黑体" pitchFamily="49" charset="-122"/>
              </a:rPr>
              <a:t>遗传决定</a:t>
            </a:r>
            <a:r>
              <a:rPr lang="zh-CN" altLang="en-US" sz="2400" dirty="0">
                <a:ea typeface="黑体" pitchFamily="49" charset="-122"/>
              </a:rPr>
              <a:t>的</a:t>
            </a:r>
            <a:r>
              <a:rPr lang="zh-CN" altLang="en-US" sz="2400" dirty="0">
                <a:solidFill>
                  <a:srgbClr val="A50021"/>
                </a:solidFill>
                <a:ea typeface="黑体" pitchFamily="49" charset="-122"/>
              </a:rPr>
              <a:t>相对稳定</a:t>
            </a:r>
            <a:r>
              <a:rPr lang="zh-CN" altLang="en-US" sz="2400" dirty="0">
                <a:ea typeface="黑体" pitchFamily="49" charset="-122"/>
              </a:rPr>
              <a:t>的过程。</a:t>
            </a:r>
          </a:p>
        </p:txBody>
      </p:sp>
      <p:pic>
        <p:nvPicPr>
          <p:cNvPr id="134146" name="Picture 2" descr="http://www.4xue.com/uploads/allimg/c101005/12V25M44Z960-61954.jpg"/>
          <p:cNvPicPr>
            <a:picLocks noChangeAspect="1" noChangeArrowheads="1"/>
          </p:cNvPicPr>
          <p:nvPr/>
        </p:nvPicPr>
        <p:blipFill rotWithShape="1">
          <a:blip r:embed="rId2">
            <a:extLst>
              <a:ext uri="{28A0092B-C50C-407E-A947-70E740481C1C}">
                <a14:useLocalDpi xmlns:a14="http://schemas.microsoft.com/office/drawing/2010/main" val="0"/>
              </a:ext>
            </a:extLst>
          </a:blip>
          <a:srcRect t="9719" b="13558"/>
          <a:stretch/>
        </p:blipFill>
        <p:spPr bwMode="auto">
          <a:xfrm>
            <a:off x="228600" y="3054097"/>
            <a:ext cx="4648200" cy="2674676"/>
          </a:xfrm>
          <a:prstGeom prst="rect">
            <a:avLst/>
          </a:prstGeom>
          <a:noFill/>
          <a:extLst>
            <a:ext uri="{909E8E84-426E-40DD-AFC4-6F175D3DCCD1}">
              <a14:hiddenFill xmlns:a14="http://schemas.microsoft.com/office/drawing/2010/main">
                <a:solidFill>
                  <a:srgbClr val="FFFFFF"/>
                </a:solidFill>
              </a14:hiddenFill>
            </a:ext>
          </a:extLst>
        </p:spPr>
      </p:pic>
      <p:pic>
        <p:nvPicPr>
          <p:cNvPr id="134148" name="Picture 4" descr="http://211.153.23.37:8080/resource/0406/104/j_kx/1s/02/02_03/02_03_mt/image/jkx1s020308011.jpg"/>
          <p:cNvPicPr>
            <a:picLocks noChangeAspect="1" noChangeArrowheads="1"/>
          </p:cNvPicPr>
          <p:nvPr/>
        </p:nvPicPr>
        <p:blipFill rotWithShape="1">
          <a:blip r:embed="rId3">
            <a:extLst>
              <a:ext uri="{28A0092B-C50C-407E-A947-70E740481C1C}">
                <a14:useLocalDpi xmlns:a14="http://schemas.microsoft.com/office/drawing/2010/main" val="0"/>
              </a:ext>
            </a:extLst>
          </a:blip>
          <a:srcRect t="4397" b="4648"/>
          <a:stretch/>
        </p:blipFill>
        <p:spPr bwMode="auto">
          <a:xfrm>
            <a:off x="5045487" y="3048001"/>
            <a:ext cx="3929825" cy="2680772"/>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0"/>
          </p:nvPr>
        </p:nvSpPr>
        <p:spPr/>
        <p:txBody>
          <a:bodyPr/>
          <a:lstStyle/>
          <a:p>
            <a:fld id="{82CDF444-4514-41F6-BB23-0BA8864D47CA}" type="slidenum">
              <a:rPr lang="zh-CN" altLang="en-US" smtClean="0"/>
              <a:pPr/>
              <a:t>33</a:t>
            </a:fld>
            <a:endParaRPr lang="zh-CN" altLang="en-US" dirty="0"/>
          </a:p>
        </p:txBody>
      </p:sp>
    </p:spTree>
    <p:extLst>
      <p:ext uri="{BB962C8B-B14F-4D97-AF65-F5344CB8AC3E}">
        <p14:creationId xmlns:p14="http://schemas.microsoft.com/office/powerpoint/2010/main" val="541887761"/>
      </p:ext>
    </p:extLst>
  </p:cSld>
  <p:clrMapOvr>
    <a:masterClrMapping/>
  </p:clrMapOvr>
  <p:transition>
    <p:strips dir="l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835150" y="274638"/>
            <a:ext cx="6851650" cy="1143000"/>
          </a:xfrm>
        </p:spPr>
        <p:txBody>
          <a:bodyPr/>
          <a:lstStyle/>
          <a:p>
            <a:r>
              <a:rPr lang="zh-CN" altLang="en-US" dirty="0">
                <a:solidFill>
                  <a:srgbClr val="C00000"/>
                </a:solidFill>
                <a:ea typeface="黑体" pitchFamily="49" charset="-122"/>
              </a:rPr>
              <a:t>生命需新陈代谢</a:t>
            </a:r>
          </a:p>
        </p:txBody>
      </p:sp>
      <p:sp>
        <p:nvSpPr>
          <p:cNvPr id="12291" name="Rectangle 3"/>
          <p:cNvSpPr>
            <a:spLocks noGrp="1" noChangeArrowheads="1"/>
          </p:cNvSpPr>
          <p:nvPr>
            <p:ph type="body" idx="1"/>
          </p:nvPr>
        </p:nvSpPr>
        <p:spPr>
          <a:xfrm>
            <a:off x="598488" y="1600200"/>
            <a:ext cx="8088312" cy="4319587"/>
          </a:xfrm>
        </p:spPr>
        <p:txBody>
          <a:bodyPr/>
          <a:lstStyle/>
          <a:p>
            <a:pPr>
              <a:lnSpc>
                <a:spcPct val="125000"/>
              </a:lnSpc>
              <a:spcBef>
                <a:spcPts val="600"/>
              </a:spcBef>
              <a:spcAft>
                <a:spcPts val="600"/>
              </a:spcAft>
              <a:buClr>
                <a:schemeClr val="accent2"/>
              </a:buClr>
            </a:pPr>
            <a:r>
              <a:rPr lang="zh-CN" altLang="en-US" sz="2000" dirty="0">
                <a:solidFill>
                  <a:srgbClr val="A50021"/>
                </a:solidFill>
                <a:ea typeface="黑体" pitchFamily="49" charset="-122"/>
              </a:rPr>
              <a:t>新陈代谢是生命现象最基本的特征之一</a:t>
            </a:r>
            <a:r>
              <a:rPr lang="zh-CN" altLang="en-US" sz="2000" dirty="0">
                <a:ea typeface="黑体" pitchFamily="49" charset="-122"/>
              </a:rPr>
              <a:t>。</a:t>
            </a:r>
          </a:p>
          <a:p>
            <a:pPr>
              <a:lnSpc>
                <a:spcPct val="125000"/>
              </a:lnSpc>
              <a:spcBef>
                <a:spcPts val="600"/>
              </a:spcBef>
              <a:spcAft>
                <a:spcPts val="600"/>
              </a:spcAft>
              <a:buClr>
                <a:schemeClr val="accent2"/>
              </a:buClr>
            </a:pPr>
            <a:r>
              <a:rPr lang="zh-CN" altLang="en-US" sz="2000" dirty="0">
                <a:ea typeface="黑体" pitchFamily="49" charset="-122"/>
              </a:rPr>
              <a:t>新陈代谢是生物体内化学组成的自我更新过程，它包括两个完全相反但相互依存的过程。</a:t>
            </a:r>
          </a:p>
          <a:p>
            <a:pPr lvl="1">
              <a:lnSpc>
                <a:spcPct val="125000"/>
              </a:lnSpc>
              <a:spcBef>
                <a:spcPts val="600"/>
              </a:spcBef>
              <a:spcAft>
                <a:spcPts val="600"/>
              </a:spcAft>
              <a:buClr>
                <a:schemeClr val="accent2"/>
              </a:buClr>
              <a:buSzPct val="55000"/>
              <a:buFont typeface="Wingdings" pitchFamily="2" charset="2"/>
              <a:buChar char="p"/>
            </a:pPr>
            <a:r>
              <a:rPr lang="zh-CN" altLang="en-US" sz="1800" dirty="0">
                <a:solidFill>
                  <a:srgbClr val="A50021"/>
                </a:solidFill>
                <a:ea typeface="黑体" pitchFamily="49" charset="-122"/>
              </a:rPr>
              <a:t>同化作用</a:t>
            </a:r>
            <a:r>
              <a:rPr lang="en-US" altLang="zh-CN" sz="1800" dirty="0">
                <a:ea typeface="黑体" pitchFamily="49" charset="-122"/>
              </a:rPr>
              <a:t>(</a:t>
            </a:r>
            <a:r>
              <a:rPr lang="zh-CN" altLang="en-US" sz="1800" dirty="0">
                <a:ea typeface="黑体" pitchFamily="49" charset="-122"/>
              </a:rPr>
              <a:t>合成代谢</a:t>
            </a:r>
            <a:r>
              <a:rPr lang="en-US" altLang="zh-CN" sz="1800" dirty="0">
                <a:ea typeface="黑体" pitchFamily="49" charset="-122"/>
              </a:rPr>
              <a:t>)</a:t>
            </a:r>
            <a:r>
              <a:rPr lang="zh-CN" altLang="en-US" sz="1800" dirty="0">
                <a:ea typeface="黑体" pitchFamily="49" charset="-122"/>
              </a:rPr>
              <a:t>：从外界摄取物质和能量，将它们转化为自身的物质并贮存可利用的能量。</a:t>
            </a:r>
          </a:p>
          <a:p>
            <a:pPr lvl="1">
              <a:lnSpc>
                <a:spcPct val="125000"/>
              </a:lnSpc>
              <a:spcBef>
                <a:spcPts val="600"/>
              </a:spcBef>
              <a:spcAft>
                <a:spcPts val="600"/>
              </a:spcAft>
              <a:buClr>
                <a:schemeClr val="accent2"/>
              </a:buClr>
              <a:buSzPct val="55000"/>
              <a:buFont typeface="Wingdings" pitchFamily="2" charset="2"/>
              <a:buChar char="p"/>
            </a:pPr>
            <a:r>
              <a:rPr lang="zh-CN" altLang="en-US" sz="1800" dirty="0">
                <a:solidFill>
                  <a:srgbClr val="A50021"/>
                </a:solidFill>
                <a:ea typeface="黑体" pitchFamily="49" charset="-122"/>
              </a:rPr>
              <a:t>异化作用</a:t>
            </a:r>
            <a:r>
              <a:rPr lang="en-US" altLang="zh-CN" sz="1800" dirty="0">
                <a:ea typeface="黑体" pitchFamily="49" charset="-122"/>
              </a:rPr>
              <a:t>(</a:t>
            </a:r>
            <a:r>
              <a:rPr lang="zh-CN" altLang="en-US" sz="1800" dirty="0">
                <a:ea typeface="黑体" pitchFamily="49" charset="-122"/>
              </a:rPr>
              <a:t>分解代谢</a:t>
            </a:r>
            <a:r>
              <a:rPr lang="en-US" altLang="zh-CN" sz="1800" dirty="0">
                <a:ea typeface="黑体" pitchFamily="49" charset="-122"/>
              </a:rPr>
              <a:t>)</a:t>
            </a:r>
            <a:r>
              <a:rPr lang="zh-CN" altLang="en-US" sz="1800" dirty="0">
                <a:ea typeface="黑体" pitchFamily="49" charset="-122"/>
              </a:rPr>
              <a:t>：分解生命物质将能量释放出来，供生命活动需要。</a:t>
            </a:r>
          </a:p>
          <a:p>
            <a:pPr>
              <a:lnSpc>
                <a:spcPct val="125000"/>
              </a:lnSpc>
              <a:spcBef>
                <a:spcPts val="600"/>
              </a:spcBef>
              <a:spcAft>
                <a:spcPts val="600"/>
              </a:spcAft>
              <a:buClr>
                <a:schemeClr val="accent2"/>
              </a:buClr>
            </a:pPr>
            <a:r>
              <a:rPr lang="zh-CN" altLang="en-US" sz="2000" dirty="0">
                <a:ea typeface="黑体" pitchFamily="49" charset="-122"/>
              </a:rPr>
              <a:t>生物体是个</a:t>
            </a:r>
            <a:r>
              <a:rPr lang="zh-CN" altLang="en-US" sz="2000" dirty="0">
                <a:solidFill>
                  <a:srgbClr val="A50021"/>
                </a:solidFill>
                <a:ea typeface="黑体" pitchFamily="49" charset="-122"/>
              </a:rPr>
              <a:t>开放系统</a:t>
            </a:r>
            <a:r>
              <a:rPr lang="zh-CN" altLang="en-US" sz="2000" dirty="0">
                <a:ea typeface="黑体" pitchFamily="49" charset="-122"/>
              </a:rPr>
              <a:t>，生物与周围环境不断进行着物质的交换和能量的交换，它们不断地从环境中摄入高焓低熵的营养物质，最后转化为低焓高熵的废物排出体外。</a:t>
            </a:r>
            <a:endParaRPr lang="en-US" altLang="zh-CN" sz="2000" dirty="0">
              <a:ea typeface="黑体" pitchFamily="49" charset="-122"/>
            </a:endParaRPr>
          </a:p>
          <a:p>
            <a:pPr>
              <a:lnSpc>
                <a:spcPct val="125000"/>
              </a:lnSpc>
              <a:spcBef>
                <a:spcPts val="600"/>
              </a:spcBef>
              <a:spcAft>
                <a:spcPts val="600"/>
              </a:spcAft>
              <a:buClr>
                <a:schemeClr val="accent2"/>
              </a:buClr>
            </a:pPr>
            <a:r>
              <a:rPr lang="zh-CN" altLang="en-US" sz="2000" dirty="0">
                <a:ea typeface="黑体" pitchFamily="49" charset="-122"/>
              </a:rPr>
              <a:t>生物的基础代谢包括细胞内的所有化学反应，这些化学反应均遵循热力学的基本定律。</a:t>
            </a:r>
          </a:p>
          <a:p>
            <a:pPr marL="0" indent="0">
              <a:lnSpc>
                <a:spcPct val="150000"/>
              </a:lnSpc>
              <a:spcBef>
                <a:spcPts val="600"/>
              </a:spcBef>
              <a:spcAft>
                <a:spcPts val="600"/>
              </a:spcAft>
              <a:buClr>
                <a:schemeClr val="accent2"/>
              </a:buClr>
              <a:buNone/>
            </a:pPr>
            <a:endParaRPr lang="zh-CN" altLang="en-US" sz="2000" dirty="0">
              <a:ea typeface="黑体" pitchFamily="49" charset="-122"/>
            </a:endParaRPr>
          </a:p>
        </p:txBody>
      </p:sp>
      <p:pic>
        <p:nvPicPr>
          <p:cNvPr id="135170" name="Picture 2" descr="http://bioinfo.psych.ac.cn/CN/docs/jsp/research_SB.files/image003.gif"/>
          <p:cNvPicPr>
            <a:picLocks noChangeAspect="1" noChangeArrowheads="1"/>
          </p:cNvPicPr>
          <p:nvPr/>
        </p:nvPicPr>
        <p:blipFill rotWithShape="1">
          <a:blip r:embed="rId2">
            <a:extLst>
              <a:ext uri="{28A0092B-C50C-407E-A947-70E740481C1C}">
                <a14:useLocalDpi xmlns:a14="http://schemas.microsoft.com/office/drawing/2010/main" val="0"/>
              </a:ext>
            </a:extLst>
          </a:blip>
          <a:srcRect l="43630"/>
          <a:stretch/>
        </p:blipFill>
        <p:spPr bwMode="auto">
          <a:xfrm>
            <a:off x="6248400" y="0"/>
            <a:ext cx="2669754" cy="2197089"/>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0"/>
          </p:nvPr>
        </p:nvSpPr>
        <p:spPr/>
        <p:txBody>
          <a:bodyPr/>
          <a:lstStyle/>
          <a:p>
            <a:fld id="{82CDF444-4514-41F6-BB23-0BA8864D47CA}" type="slidenum">
              <a:rPr lang="zh-CN" altLang="en-US" smtClean="0"/>
              <a:pPr/>
              <a:t>34</a:t>
            </a:fld>
            <a:endParaRPr lang="zh-CN" altLang="en-US" dirty="0"/>
          </a:p>
        </p:txBody>
      </p:sp>
    </p:spTree>
    <p:extLst>
      <p:ext uri="{BB962C8B-B14F-4D97-AF65-F5344CB8AC3E}">
        <p14:creationId xmlns:p14="http://schemas.microsoft.com/office/powerpoint/2010/main" val="3256521698"/>
      </p:ext>
    </p:extLst>
  </p:cSld>
  <p:clrMapOvr>
    <a:masterClrMapping/>
  </p:clrMapOvr>
  <p:transition>
    <p:strips dir="ld"/>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内容占位符 4" descr="图片1.wmf"/>
          <p:cNvPicPr>
            <a:picLocks noGrp="1" noChangeAspect="1"/>
          </p:cNvPicPr>
          <p:nvPr>
            <p:ph idx="1"/>
          </p:nvPr>
        </p:nvPicPr>
        <p:blipFill>
          <a:blip r:embed="rId2" cstate="print"/>
          <a:stretch>
            <a:fillRect/>
          </a:stretch>
        </p:blipFill>
        <p:spPr>
          <a:xfrm>
            <a:off x="1066800" y="1828800"/>
            <a:ext cx="7543800" cy="2992438"/>
          </a:xfrm>
        </p:spPr>
      </p:pic>
      <p:sp>
        <p:nvSpPr>
          <p:cNvPr id="4" name="灯片编号占位符 3"/>
          <p:cNvSpPr>
            <a:spLocks noGrp="1"/>
          </p:cNvSpPr>
          <p:nvPr>
            <p:ph type="sldNum" sz="quarter" idx="10"/>
          </p:nvPr>
        </p:nvSpPr>
        <p:spPr/>
        <p:txBody>
          <a:bodyPr/>
          <a:lstStyle/>
          <a:p>
            <a:fld id="{82CDF444-4514-41F6-BB23-0BA8864D47CA}" type="slidenum">
              <a:rPr lang="zh-CN" altLang="en-US" smtClean="0"/>
              <a:pPr/>
              <a:t>35</a:t>
            </a:fld>
            <a:endParaRPr lang="zh-CN" altLang="en-US" dirty="0"/>
          </a:p>
        </p:txBody>
      </p:sp>
      <p:sp>
        <p:nvSpPr>
          <p:cNvPr id="7" name="矩形 6"/>
          <p:cNvSpPr/>
          <p:nvPr/>
        </p:nvSpPr>
        <p:spPr>
          <a:xfrm>
            <a:off x="1447800" y="5181600"/>
            <a:ext cx="6019800" cy="1301318"/>
          </a:xfrm>
          <a:prstGeom prst="rect">
            <a:avLst/>
          </a:prstGeom>
        </p:spPr>
        <p:txBody>
          <a:bodyPr wrap="square">
            <a:spAutoFit/>
          </a:bodyPr>
          <a:lstStyle/>
          <a:p>
            <a:pPr marL="342900" lvl="0" indent="-342900">
              <a:lnSpc>
                <a:spcPct val="150000"/>
              </a:lnSpc>
              <a:spcBef>
                <a:spcPct val="20000"/>
              </a:spcBef>
              <a:buClr>
                <a:srgbClr val="C00000"/>
              </a:buClr>
              <a:buSzPct val="70000"/>
              <a:buFont typeface="Wingdings" pitchFamily="2" charset="2"/>
              <a:buChar char="Ø"/>
            </a:pPr>
            <a:r>
              <a:rPr lang="zh-CN" altLang="en-US" sz="2800" dirty="0">
                <a:solidFill>
                  <a:srgbClr val="003366"/>
                </a:solidFill>
                <a:latin typeface="+mn-lt"/>
              </a:rPr>
              <a:t>分解代谢</a:t>
            </a:r>
            <a:r>
              <a:rPr lang="en-US" altLang="zh-CN" sz="2800" dirty="0">
                <a:solidFill>
                  <a:srgbClr val="003366"/>
                </a:solidFill>
                <a:latin typeface="+mn-lt"/>
              </a:rPr>
              <a:t>——</a:t>
            </a:r>
            <a:r>
              <a:rPr lang="zh-CN" altLang="en-US" sz="2800" dirty="0">
                <a:solidFill>
                  <a:srgbClr val="003366"/>
                </a:solidFill>
                <a:latin typeface="+mn-lt"/>
              </a:rPr>
              <a:t>释放能量</a:t>
            </a:r>
            <a:br>
              <a:rPr lang="zh-CN" altLang="en-US" sz="2800" dirty="0">
                <a:solidFill>
                  <a:srgbClr val="003366"/>
                </a:solidFill>
                <a:latin typeface="+mn-lt"/>
              </a:rPr>
            </a:br>
            <a:r>
              <a:rPr lang="zh-CN" altLang="en-US" sz="2800" dirty="0">
                <a:solidFill>
                  <a:srgbClr val="003366"/>
                </a:solidFill>
                <a:latin typeface="+mn-lt"/>
              </a:rPr>
              <a:t>合成代谢</a:t>
            </a:r>
            <a:r>
              <a:rPr lang="en-US" altLang="zh-CN" sz="2800" dirty="0">
                <a:solidFill>
                  <a:srgbClr val="003366"/>
                </a:solidFill>
                <a:latin typeface="+mn-lt"/>
              </a:rPr>
              <a:t>——</a:t>
            </a:r>
            <a:r>
              <a:rPr lang="zh-CN" altLang="en-US" sz="2800" dirty="0">
                <a:solidFill>
                  <a:srgbClr val="003366"/>
                </a:solidFill>
                <a:latin typeface="+mn-lt"/>
              </a:rPr>
              <a:t>吸收能量</a:t>
            </a:r>
          </a:p>
        </p:txBody>
      </p:sp>
    </p:spTree>
  </p:cSld>
  <p:clrMapOvr>
    <a:masterClrMapping/>
  </p:clrMapOvr>
  <p:transition>
    <p:strips dir="l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dirty="0"/>
          </a:p>
        </p:txBody>
      </p:sp>
      <p:sp>
        <p:nvSpPr>
          <p:cNvPr id="3" name="标题 2"/>
          <p:cNvSpPr>
            <a:spLocks noGrp="1"/>
          </p:cNvSpPr>
          <p:nvPr>
            <p:ph type="title"/>
          </p:nvPr>
        </p:nvSpPr>
        <p:spPr/>
        <p:txBody>
          <a:bodyPr/>
          <a:lstStyle/>
          <a:p>
            <a:endParaRPr lang="zh-CN" altLang="en-US"/>
          </a:p>
        </p:txBody>
      </p:sp>
      <p:sp>
        <p:nvSpPr>
          <p:cNvPr id="4" name="灯片编号占位符 3"/>
          <p:cNvSpPr>
            <a:spLocks noGrp="1"/>
          </p:cNvSpPr>
          <p:nvPr>
            <p:ph type="sldNum" sz="quarter" idx="10"/>
          </p:nvPr>
        </p:nvSpPr>
        <p:spPr/>
        <p:txBody>
          <a:bodyPr/>
          <a:lstStyle/>
          <a:p>
            <a:fld id="{82CDF444-4514-41F6-BB23-0BA8864D47CA}" type="slidenum">
              <a:rPr lang="zh-CN" altLang="en-US" smtClean="0"/>
              <a:pPr/>
              <a:t>36</a:t>
            </a:fld>
            <a:endParaRPr lang="zh-CN" altLang="en-US" dirty="0"/>
          </a:p>
        </p:txBody>
      </p:sp>
      <p:pic>
        <p:nvPicPr>
          <p:cNvPr id="378882" name="Picture 2" descr="Image15"/>
          <p:cNvPicPr>
            <a:picLocks noChangeAspect="1" noChangeArrowheads="1"/>
          </p:cNvPicPr>
          <p:nvPr/>
        </p:nvPicPr>
        <p:blipFill>
          <a:blip r:embed="rId2" cstate="print"/>
          <a:srcRect/>
          <a:stretch>
            <a:fillRect/>
          </a:stretch>
        </p:blipFill>
        <p:spPr bwMode="auto">
          <a:xfrm>
            <a:off x="22794" y="0"/>
            <a:ext cx="9121206" cy="6629400"/>
          </a:xfrm>
          <a:prstGeom prst="rect">
            <a:avLst/>
          </a:prstGeom>
          <a:noFill/>
        </p:spPr>
      </p:pic>
      <p:sp>
        <p:nvSpPr>
          <p:cNvPr id="378883" name="Rectangle 3"/>
          <p:cNvSpPr>
            <a:spLocks noChangeArrowheads="1"/>
          </p:cNvSpPr>
          <p:nvPr/>
        </p:nvSpPr>
        <p:spPr bwMode="auto">
          <a:xfrm>
            <a:off x="0" y="-27219"/>
            <a:ext cx="4498347" cy="57458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342900" marR="0" indent="-342900" defTabSz="914400" eaLnBrk="1" latinLnBrk="0" hangingPunct="1">
              <a:lnSpc>
                <a:spcPct val="150000"/>
              </a:lnSpc>
              <a:spcBef>
                <a:spcPct val="20000"/>
              </a:spcBef>
              <a:buClr>
                <a:srgbClr val="C00000"/>
              </a:buClr>
              <a:buSzPct val="70000"/>
              <a:buFont typeface="Wingdings" pitchFamily="2" charset="2"/>
              <a:buChar char="Ø"/>
              <a:tabLst/>
            </a:pPr>
            <a:r>
              <a:rPr lang="zh-CN" altLang="en-US" sz="2400" b="1" dirty="0">
                <a:solidFill>
                  <a:srgbClr val="003366"/>
                </a:solidFill>
                <a:latin typeface="+mn-lt"/>
              </a:rPr>
              <a:t>微生物分解葡萄糖的途径</a:t>
            </a:r>
          </a:p>
        </p:txBody>
      </p:sp>
    </p:spTree>
  </p:cSld>
  <p:clrMapOvr>
    <a:masterClrMapping/>
  </p:clrMapOvr>
  <p:transition>
    <p:strips dir="l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28600" y="152399"/>
            <a:ext cx="8610600" cy="6349005"/>
            <a:chOff x="228600" y="152399"/>
            <a:chExt cx="8610600" cy="6349005"/>
          </a:xfrm>
        </p:grpSpPr>
        <p:pic>
          <p:nvPicPr>
            <p:cNvPr id="381954" name="Picture 2" descr="15"/>
            <p:cNvPicPr>
              <a:picLocks noChangeAspect="1" noChangeArrowheads="1"/>
            </p:cNvPicPr>
            <p:nvPr/>
          </p:nvPicPr>
          <p:blipFill>
            <a:blip r:embed="rId2" cstate="print"/>
            <a:srcRect/>
            <a:stretch>
              <a:fillRect/>
            </a:stretch>
          </p:blipFill>
          <p:spPr bwMode="auto">
            <a:xfrm>
              <a:off x="228600" y="152399"/>
              <a:ext cx="8610600" cy="6349005"/>
            </a:xfrm>
            <a:prstGeom prst="rect">
              <a:avLst/>
            </a:prstGeom>
            <a:noFill/>
            <a:ln w="9525">
              <a:noFill/>
              <a:miter lim="800000"/>
              <a:headEnd/>
              <a:tailEnd/>
            </a:ln>
          </p:spPr>
        </p:pic>
        <p:sp>
          <p:nvSpPr>
            <p:cNvPr id="5" name="文本框 4"/>
            <p:cNvSpPr txBox="1"/>
            <p:nvPr/>
          </p:nvSpPr>
          <p:spPr>
            <a:xfrm>
              <a:off x="228600" y="3124200"/>
              <a:ext cx="990600" cy="1371600"/>
            </a:xfrm>
            <a:prstGeom prst="rect">
              <a:avLst/>
            </a:prstGeom>
            <a:solidFill>
              <a:schemeClr val="bg1"/>
            </a:solidFill>
          </p:spPr>
          <p:txBody>
            <a:bodyPr wrap="square" rtlCol="0">
              <a:spAutoFit/>
            </a:bodyPr>
            <a:lstStyle/>
            <a:p>
              <a:endParaRPr lang="zh-CN" altLang="en-US" dirty="0"/>
            </a:p>
          </p:txBody>
        </p:sp>
        <p:sp>
          <p:nvSpPr>
            <p:cNvPr id="8" name="文本框 7"/>
            <p:cNvSpPr txBox="1"/>
            <p:nvPr/>
          </p:nvSpPr>
          <p:spPr>
            <a:xfrm>
              <a:off x="277812" y="2863329"/>
              <a:ext cx="446088" cy="1371600"/>
            </a:xfrm>
            <a:prstGeom prst="rect">
              <a:avLst/>
            </a:prstGeom>
            <a:solidFill>
              <a:schemeClr val="bg1"/>
            </a:solidFill>
          </p:spPr>
          <p:txBody>
            <a:bodyPr wrap="square" rtlCol="0">
              <a:spAutoFit/>
            </a:bodyPr>
            <a:lstStyle/>
            <a:p>
              <a:endParaRPr lang="zh-CN" altLang="en-US" dirty="0"/>
            </a:p>
          </p:txBody>
        </p:sp>
        <p:sp>
          <p:nvSpPr>
            <p:cNvPr id="9" name="文本框 8"/>
            <p:cNvSpPr txBox="1"/>
            <p:nvPr/>
          </p:nvSpPr>
          <p:spPr>
            <a:xfrm>
              <a:off x="6172200" y="5823542"/>
              <a:ext cx="914400" cy="613179"/>
            </a:xfrm>
            <a:prstGeom prst="rect">
              <a:avLst/>
            </a:prstGeom>
            <a:solidFill>
              <a:schemeClr val="bg1"/>
            </a:solidFill>
          </p:spPr>
          <p:txBody>
            <a:bodyPr wrap="square" rtlCol="0">
              <a:spAutoFit/>
            </a:bodyPr>
            <a:lstStyle/>
            <a:p>
              <a:endParaRPr lang="zh-CN" altLang="en-US" dirty="0"/>
            </a:p>
          </p:txBody>
        </p:sp>
        <p:sp>
          <p:nvSpPr>
            <p:cNvPr id="10" name="文本框 9"/>
            <p:cNvSpPr txBox="1"/>
            <p:nvPr/>
          </p:nvSpPr>
          <p:spPr>
            <a:xfrm>
              <a:off x="6629400" y="5888225"/>
              <a:ext cx="1752600" cy="613179"/>
            </a:xfrm>
            <a:prstGeom prst="rect">
              <a:avLst/>
            </a:prstGeom>
            <a:solidFill>
              <a:schemeClr val="bg1"/>
            </a:solidFill>
          </p:spPr>
          <p:txBody>
            <a:bodyPr wrap="square" rtlCol="0">
              <a:spAutoFit/>
            </a:bodyPr>
            <a:lstStyle/>
            <a:p>
              <a:endParaRPr lang="zh-CN" altLang="en-US" dirty="0"/>
            </a:p>
          </p:txBody>
        </p:sp>
      </p:grpSp>
      <p:sp>
        <p:nvSpPr>
          <p:cNvPr id="4" name="灯片编号占位符 3"/>
          <p:cNvSpPr>
            <a:spLocks noGrp="1"/>
          </p:cNvSpPr>
          <p:nvPr>
            <p:ph type="sldNum" sz="quarter" idx="10"/>
          </p:nvPr>
        </p:nvSpPr>
        <p:spPr/>
        <p:txBody>
          <a:bodyPr/>
          <a:lstStyle/>
          <a:p>
            <a:fld id="{82CDF444-4514-41F6-BB23-0BA8864D47CA}" type="slidenum">
              <a:rPr lang="zh-CN" altLang="en-US" smtClean="0"/>
              <a:pPr/>
              <a:t>37</a:t>
            </a:fld>
            <a:endParaRPr lang="zh-CN" altLang="en-US" dirty="0"/>
          </a:p>
        </p:txBody>
      </p:sp>
      <p:sp>
        <p:nvSpPr>
          <p:cNvPr id="381955" name="Rectangle 3"/>
          <p:cNvSpPr>
            <a:spLocks noChangeArrowheads="1"/>
          </p:cNvSpPr>
          <p:nvPr/>
        </p:nvSpPr>
        <p:spPr bwMode="auto">
          <a:xfrm>
            <a:off x="26894" y="40203"/>
            <a:ext cx="3048000" cy="57458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342900" lvl="0" indent="-342900">
              <a:lnSpc>
                <a:spcPct val="150000"/>
              </a:lnSpc>
              <a:spcBef>
                <a:spcPct val="20000"/>
              </a:spcBef>
              <a:buClr>
                <a:srgbClr val="C00000"/>
              </a:buClr>
              <a:buSzPct val="70000"/>
              <a:buFont typeface="Wingdings" pitchFamily="2" charset="2"/>
              <a:buChar char="Ø"/>
            </a:pPr>
            <a:r>
              <a:rPr lang="zh-CN" altLang="en-US" sz="2400" dirty="0">
                <a:solidFill>
                  <a:srgbClr val="003366"/>
                </a:solidFill>
                <a:latin typeface="+mn-lt"/>
              </a:rPr>
              <a:t>氨基酸的合成</a:t>
            </a:r>
          </a:p>
        </p:txBody>
      </p:sp>
    </p:spTree>
  </p:cSld>
  <p:clrMapOvr>
    <a:masterClrMapping/>
  </p:clrMapOvr>
  <p:transition>
    <p:strips dir="l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09600" y="6096000"/>
            <a:ext cx="8534400" cy="563562"/>
          </a:xfrm>
        </p:spPr>
        <p:txBody>
          <a:bodyPr/>
          <a:lstStyle/>
          <a:p>
            <a:r>
              <a:rPr lang="zh-CN" altLang="en-US" sz="2800" dirty="0"/>
              <a:t>生物体内部的化学成分及它们之间有规律的相互作用</a:t>
            </a:r>
            <a:br>
              <a:rPr lang="zh-CN" altLang="en-US" sz="2800" dirty="0"/>
            </a:br>
            <a:endParaRPr lang="zh-CN" altLang="en-US" sz="2800" dirty="0"/>
          </a:p>
        </p:txBody>
      </p:sp>
      <p:sp>
        <p:nvSpPr>
          <p:cNvPr id="4" name="灯片编号占位符 3"/>
          <p:cNvSpPr>
            <a:spLocks noGrp="1"/>
          </p:cNvSpPr>
          <p:nvPr>
            <p:ph type="sldNum" sz="quarter" idx="10"/>
          </p:nvPr>
        </p:nvSpPr>
        <p:spPr/>
        <p:txBody>
          <a:bodyPr/>
          <a:lstStyle/>
          <a:p>
            <a:fld id="{82CDF444-4514-41F6-BB23-0BA8864D47CA}" type="slidenum">
              <a:rPr lang="zh-CN" altLang="en-US" smtClean="0"/>
              <a:pPr/>
              <a:t>38</a:t>
            </a:fld>
            <a:endParaRPr lang="zh-CN" altLang="en-US" dirty="0"/>
          </a:p>
        </p:txBody>
      </p:sp>
      <p:pic>
        <p:nvPicPr>
          <p:cNvPr id="5" name="Picture 2" descr="F:\whole\image\18\18-1.tif.jpg"/>
          <p:cNvPicPr>
            <a:picLocks noChangeAspect="1" noChangeArrowheads="1"/>
          </p:cNvPicPr>
          <p:nvPr/>
        </p:nvPicPr>
        <p:blipFill>
          <a:blip r:embed="rId2" cstate="print"/>
          <a:srcRect/>
          <a:stretch>
            <a:fillRect/>
          </a:stretch>
        </p:blipFill>
        <p:spPr bwMode="auto">
          <a:xfrm>
            <a:off x="304800" y="0"/>
            <a:ext cx="8610600" cy="5814061"/>
          </a:xfrm>
          <a:prstGeom prst="rect">
            <a:avLst/>
          </a:prstGeom>
          <a:noFill/>
        </p:spPr>
      </p:pic>
    </p:spTree>
  </p:cSld>
  <p:clrMapOvr>
    <a:masterClrMapping/>
  </p:clrMapOvr>
  <p:transition>
    <p:strips dir="ld"/>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835150" y="274638"/>
            <a:ext cx="6851650" cy="1143000"/>
          </a:xfrm>
        </p:spPr>
        <p:txBody>
          <a:bodyPr/>
          <a:lstStyle/>
          <a:p>
            <a:r>
              <a:rPr lang="zh-CN" altLang="en-US" dirty="0">
                <a:solidFill>
                  <a:srgbClr val="C00000"/>
                </a:solidFill>
                <a:latin typeface="黑体" pitchFamily="49" charset="-122"/>
                <a:ea typeface="黑体" pitchFamily="49" charset="-122"/>
              </a:rPr>
              <a:t>生命有应激反应 </a:t>
            </a:r>
          </a:p>
        </p:txBody>
      </p:sp>
      <p:sp>
        <p:nvSpPr>
          <p:cNvPr id="21507" name="Rectangle 3"/>
          <p:cNvSpPr>
            <a:spLocks noGrp="1" noChangeArrowheads="1"/>
          </p:cNvSpPr>
          <p:nvPr>
            <p:ph type="body" idx="1"/>
          </p:nvPr>
        </p:nvSpPr>
        <p:spPr>
          <a:xfrm>
            <a:off x="827088" y="1600200"/>
            <a:ext cx="7859712" cy="4708525"/>
          </a:xfrm>
        </p:spPr>
        <p:txBody>
          <a:bodyPr/>
          <a:lstStyle/>
          <a:p>
            <a:pPr>
              <a:lnSpc>
                <a:spcPct val="150000"/>
              </a:lnSpc>
              <a:buClr>
                <a:schemeClr val="accent2"/>
              </a:buClr>
            </a:pPr>
            <a:r>
              <a:rPr lang="zh-CN" altLang="en-US" sz="2000" dirty="0">
                <a:ea typeface="黑体" pitchFamily="49" charset="-122"/>
              </a:rPr>
              <a:t>生物体能接受外界刺激，并有能力对他周围的环境变化做出主动的、合乎自己目的的反应，使自己趋利避害、趋吉避凶</a:t>
            </a:r>
          </a:p>
        </p:txBody>
      </p:sp>
      <p:pic>
        <p:nvPicPr>
          <p:cNvPr id="21510" name="Picture 6" descr="ea_2004571636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743200"/>
            <a:ext cx="5257800" cy="3733800"/>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0"/>
          </p:nvPr>
        </p:nvSpPr>
        <p:spPr/>
        <p:txBody>
          <a:bodyPr/>
          <a:lstStyle/>
          <a:p>
            <a:fld id="{82CDF444-4514-41F6-BB23-0BA8864D47CA}" type="slidenum">
              <a:rPr lang="zh-CN" altLang="en-US" smtClean="0"/>
              <a:pPr/>
              <a:t>39</a:t>
            </a:fld>
            <a:endParaRPr lang="zh-CN" altLang="en-US" dirty="0"/>
          </a:p>
        </p:txBody>
      </p:sp>
    </p:spTree>
    <p:extLst>
      <p:ext uri="{BB962C8B-B14F-4D97-AF65-F5344CB8AC3E}">
        <p14:creationId xmlns:p14="http://schemas.microsoft.com/office/powerpoint/2010/main" val="3776424267"/>
      </p:ext>
    </p:extLst>
  </p:cSld>
  <p:clrMapOvr>
    <a:masterClrMapping/>
  </p:clrMapOvr>
  <p:transition>
    <p:strips dir="l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401D3FB-3C7B-43EA-B98B-BEE2C8A5D842}"/>
              </a:ext>
            </a:extLst>
          </p:cNvPr>
          <p:cNvSpPr>
            <a:spLocks noGrp="1"/>
          </p:cNvSpPr>
          <p:nvPr>
            <p:ph idx="1"/>
          </p:nvPr>
        </p:nvSpPr>
        <p:spPr/>
        <p:txBody>
          <a:bodyPr/>
          <a:lstStyle/>
          <a:p>
            <a:endParaRPr lang="zh-CN" altLang="en-US" dirty="0"/>
          </a:p>
        </p:txBody>
      </p:sp>
      <p:sp>
        <p:nvSpPr>
          <p:cNvPr id="3" name="标题 2">
            <a:extLst>
              <a:ext uri="{FF2B5EF4-FFF2-40B4-BE49-F238E27FC236}">
                <a16:creationId xmlns:a16="http://schemas.microsoft.com/office/drawing/2014/main" id="{9B3F9F9A-CE56-43E7-88E5-91965F4B4103}"/>
              </a:ext>
            </a:extLst>
          </p:cNvPr>
          <p:cNvSpPr>
            <a:spLocks noGrp="1"/>
          </p:cNvSpPr>
          <p:nvPr>
            <p:ph type="title"/>
          </p:nvPr>
        </p:nvSpPr>
        <p:spPr/>
        <p:txBody>
          <a:bodyPr/>
          <a:lstStyle/>
          <a:p>
            <a:r>
              <a:rPr lang="zh-CN" altLang="en-US" dirty="0">
                <a:solidFill>
                  <a:srgbClr val="C00000"/>
                </a:solidFill>
              </a:rPr>
              <a:t>生命科学与社会可持续发展</a:t>
            </a:r>
            <a:endParaRPr lang="zh-CN" altLang="en-US" dirty="0"/>
          </a:p>
        </p:txBody>
      </p:sp>
      <p:sp>
        <p:nvSpPr>
          <p:cNvPr id="4" name="灯片编号占位符 3">
            <a:extLst>
              <a:ext uri="{FF2B5EF4-FFF2-40B4-BE49-F238E27FC236}">
                <a16:creationId xmlns:a16="http://schemas.microsoft.com/office/drawing/2014/main" id="{917E6AFD-F019-4ADE-8FB5-8AB5319AC5B6}"/>
              </a:ext>
            </a:extLst>
          </p:cNvPr>
          <p:cNvSpPr>
            <a:spLocks noGrp="1"/>
          </p:cNvSpPr>
          <p:nvPr>
            <p:ph type="sldNum" sz="quarter" idx="10"/>
          </p:nvPr>
        </p:nvSpPr>
        <p:spPr/>
        <p:txBody>
          <a:bodyPr/>
          <a:lstStyle/>
          <a:p>
            <a:fld id="{82CDF444-4514-41F6-BB23-0BA8864D47CA}" type="slidenum">
              <a:rPr lang="zh-CN" altLang="en-US" smtClean="0"/>
              <a:pPr/>
              <a:t>4</a:t>
            </a:fld>
            <a:endParaRPr lang="zh-CN" altLang="en-US" dirty="0"/>
          </a:p>
        </p:txBody>
      </p:sp>
      <p:pic>
        <p:nvPicPr>
          <p:cNvPr id="7" name="图片 6">
            <a:extLst>
              <a:ext uri="{FF2B5EF4-FFF2-40B4-BE49-F238E27FC236}">
                <a16:creationId xmlns:a16="http://schemas.microsoft.com/office/drawing/2014/main" id="{7123527B-6BB1-4397-88A9-E6C201D1147A}"/>
              </a:ext>
            </a:extLst>
          </p:cNvPr>
          <p:cNvPicPr>
            <a:picLocks noChangeAspect="1"/>
          </p:cNvPicPr>
          <p:nvPr/>
        </p:nvPicPr>
        <p:blipFill>
          <a:blip r:embed="rId2"/>
          <a:stretch>
            <a:fillRect/>
          </a:stretch>
        </p:blipFill>
        <p:spPr>
          <a:xfrm>
            <a:off x="1142999" y="2819400"/>
            <a:ext cx="6966857" cy="1828800"/>
          </a:xfrm>
          <a:prstGeom prst="rect">
            <a:avLst/>
          </a:prstGeom>
        </p:spPr>
      </p:pic>
    </p:spTree>
    <p:extLst>
      <p:ext uri="{BB962C8B-B14F-4D97-AF65-F5344CB8AC3E}">
        <p14:creationId xmlns:p14="http://schemas.microsoft.com/office/powerpoint/2010/main" val="1120705190"/>
      </p:ext>
    </p:extLst>
  </p:cSld>
  <p:clrMapOvr>
    <a:masterClrMapping/>
  </p:clrMapOvr>
  <p:transition>
    <p:strips dir="ld"/>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fld id="{82CDF444-4514-41F6-BB23-0BA8864D47CA}" type="slidenum">
              <a:rPr lang="zh-CN" altLang="en-US" smtClean="0"/>
              <a:pPr/>
              <a:t>40</a:t>
            </a:fld>
            <a:endParaRPr lang="zh-CN" altLang="en-US" dirty="0"/>
          </a:p>
        </p:txBody>
      </p:sp>
      <p:sp>
        <p:nvSpPr>
          <p:cNvPr id="5" name="标题 4"/>
          <p:cNvSpPr>
            <a:spLocks noGrp="1"/>
          </p:cNvSpPr>
          <p:nvPr>
            <p:ph type="title"/>
          </p:nvPr>
        </p:nvSpPr>
        <p:spPr>
          <a:xfrm>
            <a:off x="1835150" y="274638"/>
            <a:ext cx="6851650" cy="715962"/>
          </a:xfrm>
        </p:spPr>
        <p:txBody>
          <a:bodyPr/>
          <a:lstStyle/>
          <a:p>
            <a:r>
              <a:rPr lang="zh-CN" altLang="en-US" dirty="0"/>
              <a:t>生物体能对外环境作出反应</a:t>
            </a:r>
          </a:p>
        </p:txBody>
      </p:sp>
      <p:pic>
        <p:nvPicPr>
          <p:cNvPr id="321538" name="Picture 2"/>
          <p:cNvPicPr>
            <a:picLocks noGrp="1" noChangeAspect="1" noChangeArrowheads="1"/>
          </p:cNvPicPr>
          <p:nvPr>
            <p:ph idx="1"/>
          </p:nvPr>
        </p:nvPicPr>
        <p:blipFill>
          <a:blip r:embed="rId2" cstate="print"/>
          <a:srcRect/>
          <a:stretch>
            <a:fillRect/>
          </a:stretch>
        </p:blipFill>
        <p:spPr bwMode="auto">
          <a:xfrm>
            <a:off x="762000" y="1143000"/>
            <a:ext cx="7543800" cy="5282640"/>
          </a:xfrm>
          <a:prstGeom prst="rect">
            <a:avLst/>
          </a:prstGeom>
          <a:noFill/>
          <a:ln w="9525">
            <a:noFill/>
            <a:miter lim="800000"/>
            <a:headEnd/>
            <a:tailEnd/>
          </a:ln>
        </p:spPr>
      </p:pic>
      <p:sp>
        <p:nvSpPr>
          <p:cNvPr id="7" name="矩形 6"/>
          <p:cNvSpPr/>
          <p:nvPr/>
        </p:nvSpPr>
        <p:spPr>
          <a:xfrm>
            <a:off x="228600" y="2209800"/>
            <a:ext cx="1295400" cy="369332"/>
          </a:xfrm>
          <a:prstGeom prst="rect">
            <a:avLst/>
          </a:prstGeom>
        </p:spPr>
        <p:txBody>
          <a:bodyPr wrap="square">
            <a:spAutoFit/>
          </a:bodyPr>
          <a:lstStyle/>
          <a:p>
            <a:r>
              <a:rPr lang="zh-CN" altLang="en-US" dirty="0"/>
              <a:t>阻遏蛋白</a:t>
            </a:r>
          </a:p>
        </p:txBody>
      </p:sp>
      <p:sp>
        <p:nvSpPr>
          <p:cNvPr id="8" name="矩形 7"/>
          <p:cNvSpPr/>
          <p:nvPr/>
        </p:nvSpPr>
        <p:spPr>
          <a:xfrm>
            <a:off x="3810000" y="2286000"/>
            <a:ext cx="4724400" cy="646331"/>
          </a:xfrm>
          <a:prstGeom prst="rect">
            <a:avLst/>
          </a:prstGeom>
        </p:spPr>
        <p:txBody>
          <a:bodyPr wrap="square">
            <a:spAutoFit/>
          </a:bodyPr>
          <a:lstStyle/>
          <a:p>
            <a:endParaRPr lang="zh-CN" altLang="en-US" dirty="0"/>
          </a:p>
          <a:p>
            <a:r>
              <a:rPr lang="en-US" altLang="zh-CN" b="1" dirty="0" err="1"/>
              <a:t>lacZ</a:t>
            </a:r>
            <a:r>
              <a:rPr lang="zh-CN" altLang="en-US" b="1" dirty="0"/>
              <a:t>、</a:t>
            </a:r>
            <a:r>
              <a:rPr lang="en-US" altLang="zh-CN" b="1" dirty="0" err="1"/>
              <a:t>lacY</a:t>
            </a:r>
            <a:r>
              <a:rPr lang="zh-CN" altLang="en-US" b="1" dirty="0"/>
              <a:t>、</a:t>
            </a:r>
            <a:r>
              <a:rPr lang="en-US" altLang="zh-CN" b="1" dirty="0" err="1"/>
              <a:t>lacA</a:t>
            </a:r>
            <a:r>
              <a:rPr lang="zh-CN" altLang="en-US" b="1" dirty="0"/>
              <a:t>：乳糖分解代谢相关基因</a:t>
            </a:r>
          </a:p>
        </p:txBody>
      </p:sp>
      <p:sp>
        <p:nvSpPr>
          <p:cNvPr id="2" name="矩形 1"/>
          <p:cNvSpPr/>
          <p:nvPr/>
        </p:nvSpPr>
        <p:spPr>
          <a:xfrm>
            <a:off x="553134" y="5486400"/>
            <a:ext cx="646331" cy="369332"/>
          </a:xfrm>
          <a:prstGeom prst="rect">
            <a:avLst/>
          </a:prstGeom>
        </p:spPr>
        <p:txBody>
          <a:bodyPr wrap="none">
            <a:spAutoFit/>
          </a:bodyPr>
          <a:lstStyle/>
          <a:p>
            <a:r>
              <a:rPr lang="zh-CN" altLang="zh-CN" dirty="0">
                <a:solidFill>
                  <a:srgbClr val="000000"/>
                </a:solidFill>
                <a:ea typeface="SimSun" panose="02010600030101010101" pitchFamily="2" charset="-122"/>
              </a:rPr>
              <a:t>乳糖</a:t>
            </a:r>
            <a:endParaRPr lang="zh-CN" altLang="en-US" dirty="0"/>
          </a:p>
        </p:txBody>
      </p:sp>
    </p:spTree>
    <p:extLst>
      <p:ext uri="{BB962C8B-B14F-4D97-AF65-F5344CB8AC3E}">
        <p14:creationId xmlns:p14="http://schemas.microsoft.com/office/powerpoint/2010/main" val="2020353988"/>
      </p:ext>
    </p:extLst>
  </p:cSld>
  <p:clrMapOvr>
    <a:masterClrMapping/>
  </p:clrMapOvr>
  <p:transition>
    <p:strips dir="l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br>
              <a:rPr lang="zh-CN" altLang="en-US" dirty="0"/>
            </a:br>
            <a:r>
              <a:rPr lang="zh-CN" altLang="en-US" dirty="0"/>
              <a:t>生物体能对内环境作出反应</a:t>
            </a:r>
            <a:br>
              <a:rPr lang="zh-CN" altLang="en-US" dirty="0"/>
            </a:br>
            <a:endParaRPr lang="zh-CN" altLang="en-US" dirty="0"/>
          </a:p>
        </p:txBody>
      </p:sp>
      <p:sp>
        <p:nvSpPr>
          <p:cNvPr id="4" name="灯片编号占位符 3"/>
          <p:cNvSpPr>
            <a:spLocks noGrp="1"/>
          </p:cNvSpPr>
          <p:nvPr>
            <p:ph type="sldNum" sz="quarter" idx="10"/>
          </p:nvPr>
        </p:nvSpPr>
        <p:spPr/>
        <p:txBody>
          <a:bodyPr/>
          <a:lstStyle/>
          <a:p>
            <a:fld id="{82CDF444-4514-41F6-BB23-0BA8864D47CA}" type="slidenum">
              <a:rPr lang="zh-CN" altLang="en-US" smtClean="0"/>
              <a:pPr/>
              <a:t>41</a:t>
            </a:fld>
            <a:endParaRPr lang="zh-CN" altLang="en-US" dirty="0"/>
          </a:p>
        </p:txBody>
      </p:sp>
      <p:pic>
        <p:nvPicPr>
          <p:cNvPr id="322562" name="Picture 2"/>
          <p:cNvPicPr>
            <a:picLocks noChangeAspect="1" noChangeArrowheads="1"/>
          </p:cNvPicPr>
          <p:nvPr/>
        </p:nvPicPr>
        <p:blipFill>
          <a:blip r:embed="rId2" cstate="print"/>
          <a:srcRect/>
          <a:stretch>
            <a:fillRect/>
          </a:stretch>
        </p:blipFill>
        <p:spPr bwMode="auto">
          <a:xfrm>
            <a:off x="685800" y="2133600"/>
            <a:ext cx="7858125" cy="4067175"/>
          </a:xfrm>
          <a:prstGeom prst="rect">
            <a:avLst/>
          </a:prstGeom>
          <a:noFill/>
          <a:ln w="9525">
            <a:noFill/>
            <a:miter lim="800000"/>
            <a:headEnd/>
            <a:tailEnd/>
          </a:ln>
        </p:spPr>
      </p:pic>
    </p:spTree>
    <p:extLst>
      <p:ext uri="{BB962C8B-B14F-4D97-AF65-F5344CB8AC3E}">
        <p14:creationId xmlns:p14="http://schemas.microsoft.com/office/powerpoint/2010/main" val="3457921896"/>
      </p:ext>
    </p:extLst>
  </p:cSld>
  <p:clrMapOvr>
    <a:masterClrMapping/>
  </p:clrMapOvr>
  <p:transition>
    <p:strips dir="l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22606" y="1752600"/>
            <a:ext cx="7859712" cy="4319587"/>
          </a:xfrm>
        </p:spPr>
        <p:txBody>
          <a:bodyPr/>
          <a:lstStyle/>
          <a:p>
            <a:pPr>
              <a:lnSpc>
                <a:spcPct val="150000"/>
              </a:lnSpc>
              <a:buClr>
                <a:srgbClr val="C00000"/>
              </a:buClr>
              <a:buFont typeface="Wingdings" pitchFamily="2" charset="2"/>
              <a:buChar char="Ø"/>
            </a:pPr>
            <a:r>
              <a:rPr lang="zh-CN" altLang="zh-CN" b="0" dirty="0">
                <a:effectLst/>
              </a:rPr>
              <a:t>生物表现出明确的不断演变和进化的趋势，地球上的生命从原始的</a:t>
            </a:r>
            <a:r>
              <a:rPr lang="zh-CN" altLang="zh-CN" b="0" dirty="0">
                <a:solidFill>
                  <a:srgbClr val="C00000"/>
                </a:solidFill>
                <a:effectLst/>
              </a:rPr>
              <a:t>单细胞</a:t>
            </a:r>
            <a:r>
              <a:rPr lang="zh-CN" altLang="zh-CN" b="0" dirty="0">
                <a:effectLst/>
              </a:rPr>
              <a:t>生物开始，走过了</a:t>
            </a:r>
            <a:r>
              <a:rPr lang="zh-CN" altLang="zh-CN" b="0" dirty="0">
                <a:solidFill>
                  <a:srgbClr val="C00000"/>
                </a:solidFill>
                <a:effectLst/>
              </a:rPr>
              <a:t>多细胞生物</a:t>
            </a:r>
            <a:r>
              <a:rPr lang="zh-CN" altLang="zh-CN" b="0" dirty="0">
                <a:effectLst/>
              </a:rPr>
              <a:t>形成，</a:t>
            </a:r>
            <a:r>
              <a:rPr lang="zh-CN" altLang="zh-CN" b="0" dirty="0">
                <a:solidFill>
                  <a:srgbClr val="C00000"/>
                </a:solidFill>
                <a:effectLst/>
              </a:rPr>
              <a:t>各生物物种</a:t>
            </a:r>
            <a:r>
              <a:rPr lang="zh-CN" altLang="zh-CN" b="0" dirty="0">
                <a:effectLst/>
              </a:rPr>
              <a:t>产生</a:t>
            </a:r>
            <a:r>
              <a:rPr lang="zh-CN" altLang="en-US" b="0" dirty="0">
                <a:effectLst/>
              </a:rPr>
              <a:t>、</a:t>
            </a:r>
            <a:r>
              <a:rPr lang="zh-CN" altLang="zh-CN" b="0" dirty="0">
                <a:effectLst/>
              </a:rPr>
              <a:t>以及</a:t>
            </a:r>
            <a:r>
              <a:rPr lang="zh-CN" altLang="zh-CN" b="0" dirty="0">
                <a:solidFill>
                  <a:srgbClr val="C00000"/>
                </a:solidFill>
                <a:effectLst/>
              </a:rPr>
              <a:t>高等智能生物人类</a:t>
            </a:r>
            <a:r>
              <a:rPr lang="zh-CN" altLang="zh-CN" b="0" dirty="0">
                <a:effectLst/>
              </a:rPr>
              <a:t>出现等重要的发展阶段后，形成了今天庞大的生物体系。</a:t>
            </a:r>
            <a:br>
              <a:rPr lang="zh-CN" altLang="zh-CN" sz="2800" dirty="0">
                <a:effectLst>
                  <a:outerShdw blurRad="50800" dist="38100" algn="tr" rotWithShape="0">
                    <a:prstClr val="black">
                      <a:alpha val="40000"/>
                    </a:prstClr>
                  </a:outerShdw>
                </a:effectLst>
              </a:rPr>
            </a:br>
            <a:endParaRPr lang="zh-CN" altLang="zh-CN" sz="2800" dirty="0">
              <a:effectLst>
                <a:outerShdw blurRad="50800" dist="38100" algn="tr" rotWithShape="0">
                  <a:prstClr val="black">
                    <a:alpha val="40000"/>
                  </a:prstClr>
                </a:outerShdw>
              </a:effectLst>
            </a:endParaRPr>
          </a:p>
          <a:p>
            <a:endParaRPr lang="zh-CN" altLang="en-US" dirty="0"/>
          </a:p>
        </p:txBody>
      </p:sp>
      <p:sp>
        <p:nvSpPr>
          <p:cNvPr id="3" name="标题 2"/>
          <p:cNvSpPr>
            <a:spLocks noGrp="1"/>
          </p:cNvSpPr>
          <p:nvPr>
            <p:ph type="title"/>
          </p:nvPr>
        </p:nvSpPr>
        <p:spPr/>
        <p:txBody>
          <a:bodyPr/>
          <a:lstStyle/>
          <a:p>
            <a:pPr>
              <a:lnSpc>
                <a:spcPct val="125000"/>
              </a:lnSpc>
              <a:spcBef>
                <a:spcPts val="0"/>
              </a:spcBef>
            </a:pPr>
            <a:r>
              <a:rPr lang="zh-CN" altLang="zh-CN" dirty="0">
                <a:effectLst>
                  <a:outerShdw blurRad="50800" dist="38100" algn="tr" rotWithShape="0">
                    <a:prstClr val="black">
                      <a:alpha val="40000"/>
                    </a:prstClr>
                  </a:outerShdw>
                </a:effectLst>
              </a:rPr>
              <a:t>生物的进化</a:t>
            </a:r>
          </a:p>
        </p:txBody>
      </p:sp>
      <p:sp>
        <p:nvSpPr>
          <p:cNvPr id="4" name="灯片编号占位符 3"/>
          <p:cNvSpPr>
            <a:spLocks noGrp="1"/>
          </p:cNvSpPr>
          <p:nvPr>
            <p:ph type="sldNum" sz="quarter" idx="10"/>
          </p:nvPr>
        </p:nvSpPr>
        <p:spPr/>
        <p:txBody>
          <a:bodyPr/>
          <a:lstStyle/>
          <a:p>
            <a:fld id="{82CDF444-4514-41F6-BB23-0BA8864D47CA}" type="slidenum">
              <a:rPr lang="zh-CN" altLang="en-US" smtClean="0"/>
              <a:pPr/>
              <a:t>42</a:t>
            </a:fld>
            <a:endParaRPr lang="zh-CN" altLang="en-US" dirty="0"/>
          </a:p>
        </p:txBody>
      </p:sp>
    </p:spTree>
    <p:extLst>
      <p:ext uri="{BB962C8B-B14F-4D97-AF65-F5344CB8AC3E}">
        <p14:creationId xmlns:p14="http://schemas.microsoft.com/office/powerpoint/2010/main" val="3539929603"/>
      </p:ext>
    </p:extLst>
  </p:cSld>
  <p:clrMapOvr>
    <a:masterClrMapping/>
  </p:clrMapOvr>
  <p:transition>
    <p:strips dir="l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2" descr="http://file.qlteacher.com/upload/cz2010/images/1008/09/17532634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155" y="762000"/>
            <a:ext cx="3963245" cy="5715000"/>
          </a:xfrm>
          <a:prstGeom prst="rect">
            <a:avLst/>
          </a:prstGeom>
          <a:noFill/>
          <a:extLst>
            <a:ext uri="{909E8E84-426E-40DD-AFC4-6F175D3DCCD1}">
              <a14:hiddenFill xmlns:a14="http://schemas.microsoft.com/office/drawing/2010/main">
                <a:solidFill>
                  <a:srgbClr val="FFFFFF"/>
                </a:solidFill>
              </a14:hiddenFill>
            </a:ext>
          </a:extLst>
        </p:spPr>
      </p:pic>
      <p:pic>
        <p:nvPicPr>
          <p:cNvPr id="22534" name="Picture 6" descr="Image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800" y="4675424"/>
            <a:ext cx="3429000" cy="1846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0" name="Rectangle 2"/>
          <p:cNvSpPr>
            <a:spLocks noGrp="1" noChangeArrowheads="1"/>
          </p:cNvSpPr>
          <p:nvPr>
            <p:ph type="title"/>
          </p:nvPr>
        </p:nvSpPr>
        <p:spPr>
          <a:xfrm>
            <a:off x="1835150" y="274638"/>
            <a:ext cx="6851650" cy="1143000"/>
          </a:xfrm>
        </p:spPr>
        <p:txBody>
          <a:bodyPr/>
          <a:lstStyle/>
          <a:p>
            <a:r>
              <a:rPr lang="zh-CN" altLang="en-US" dirty="0">
                <a:solidFill>
                  <a:srgbClr val="C00000"/>
                </a:solidFill>
                <a:latin typeface="黑体" pitchFamily="49" charset="-122"/>
                <a:ea typeface="黑体" pitchFamily="49" charset="-122"/>
              </a:rPr>
              <a:t>生命存在进化 </a:t>
            </a:r>
          </a:p>
        </p:txBody>
      </p:sp>
      <p:sp>
        <p:nvSpPr>
          <p:cNvPr id="22531" name="Rectangle 3"/>
          <p:cNvSpPr>
            <a:spLocks noGrp="1" noChangeArrowheads="1"/>
          </p:cNvSpPr>
          <p:nvPr>
            <p:ph type="body" idx="1"/>
          </p:nvPr>
        </p:nvSpPr>
        <p:spPr>
          <a:xfrm>
            <a:off x="1066800" y="6527140"/>
            <a:ext cx="7696200" cy="330860"/>
          </a:xfrm>
        </p:spPr>
        <p:txBody>
          <a:bodyPr/>
          <a:lstStyle/>
          <a:p>
            <a:pPr>
              <a:buClr>
                <a:schemeClr val="accent2"/>
              </a:buClr>
            </a:pPr>
            <a:r>
              <a:rPr lang="zh-CN" altLang="en-US" sz="1400" dirty="0">
                <a:ea typeface="黑体" pitchFamily="49" charset="-122"/>
              </a:rPr>
              <a:t>图中分支表明起源于同一祖先但进化的方向不同。越靠近越具有更多的相似性</a:t>
            </a:r>
            <a:r>
              <a:rPr lang="zh-CN" altLang="en-US" sz="1800" dirty="0">
                <a:ea typeface="黑体" pitchFamily="49" charset="-122"/>
              </a:rPr>
              <a:t>。</a:t>
            </a:r>
          </a:p>
        </p:txBody>
      </p:sp>
      <p:pic>
        <p:nvPicPr>
          <p:cNvPr id="136196" name="Picture 4" descr="http://a4.att.hudong.com/71/65/01300000305680128254656278370.jpg"/>
          <p:cNvPicPr>
            <a:picLocks noChangeAspect="1" noChangeArrowheads="1"/>
          </p:cNvPicPr>
          <p:nvPr/>
        </p:nvPicPr>
        <p:blipFill rotWithShape="1">
          <a:blip r:embed="rId4">
            <a:extLst>
              <a:ext uri="{28A0092B-C50C-407E-A947-70E740481C1C}">
                <a14:useLocalDpi xmlns:a14="http://schemas.microsoft.com/office/drawing/2010/main" val="0"/>
              </a:ext>
            </a:extLst>
          </a:blip>
          <a:srcRect b="3567"/>
          <a:stretch/>
        </p:blipFill>
        <p:spPr bwMode="auto">
          <a:xfrm>
            <a:off x="1045464" y="1467778"/>
            <a:ext cx="3450336" cy="3145314"/>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0"/>
          </p:nvPr>
        </p:nvSpPr>
        <p:spPr/>
        <p:txBody>
          <a:bodyPr/>
          <a:lstStyle/>
          <a:p>
            <a:fld id="{82CDF444-4514-41F6-BB23-0BA8864D47CA}" type="slidenum">
              <a:rPr lang="zh-CN" altLang="en-US" smtClean="0"/>
              <a:pPr/>
              <a:t>43</a:t>
            </a:fld>
            <a:endParaRPr lang="zh-CN" altLang="en-US" dirty="0"/>
          </a:p>
        </p:txBody>
      </p:sp>
    </p:spTree>
    <p:extLst>
      <p:ext uri="{BB962C8B-B14F-4D97-AF65-F5344CB8AC3E}">
        <p14:creationId xmlns:p14="http://schemas.microsoft.com/office/powerpoint/2010/main" val="943163504"/>
      </p:ext>
    </p:extLst>
  </p:cSld>
  <p:clrMapOvr>
    <a:masterClrMapping/>
  </p:clrMapOvr>
  <p:transition>
    <p:strips dir="ld"/>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zh-CN" altLang="en-US" dirty="0"/>
              <a:t>三、研究对象和研究内容 </a:t>
            </a:r>
            <a:endParaRPr lang="en-US" altLang="zh-CN" dirty="0"/>
          </a:p>
        </p:txBody>
      </p:sp>
      <p:sp>
        <p:nvSpPr>
          <p:cNvPr id="15363" name="Rectangle 3"/>
          <p:cNvSpPr>
            <a:spLocks noGrp="1" noChangeArrowheads="1"/>
          </p:cNvSpPr>
          <p:nvPr>
            <p:ph type="body" idx="1"/>
          </p:nvPr>
        </p:nvSpPr>
        <p:spPr/>
        <p:txBody>
          <a:bodyPr/>
          <a:lstStyle/>
          <a:p>
            <a:pPr>
              <a:lnSpc>
                <a:spcPct val="120000"/>
              </a:lnSpc>
            </a:pPr>
            <a:r>
              <a:rPr lang="zh-CN" altLang="en-US" sz="2400">
                <a:solidFill>
                  <a:srgbClr val="A50021"/>
                </a:solidFill>
                <a:ea typeface="黑体" panose="02010609060101010101" pitchFamily="49" charset="-122"/>
              </a:rPr>
              <a:t>研究对象：</a:t>
            </a:r>
          </a:p>
          <a:p>
            <a:pPr>
              <a:lnSpc>
                <a:spcPct val="120000"/>
              </a:lnSpc>
              <a:buFontTx/>
              <a:buNone/>
            </a:pPr>
            <a:r>
              <a:rPr lang="zh-CN" altLang="en-US" sz="2400">
                <a:ea typeface="黑体" panose="02010609060101010101" pitchFamily="49" charset="-122"/>
              </a:rPr>
              <a:t>           自然界中存在的各种生物体，如动物，植物，微生物和病毒等。</a:t>
            </a:r>
          </a:p>
          <a:p>
            <a:pPr>
              <a:lnSpc>
                <a:spcPct val="120000"/>
              </a:lnSpc>
            </a:pPr>
            <a:r>
              <a:rPr lang="zh-CN" altLang="en-US" sz="2400">
                <a:solidFill>
                  <a:srgbClr val="A50021"/>
                </a:solidFill>
                <a:ea typeface="黑体" panose="02010609060101010101" pitchFamily="49" charset="-122"/>
              </a:rPr>
              <a:t>研究内容：</a:t>
            </a:r>
          </a:p>
          <a:p>
            <a:pPr>
              <a:lnSpc>
                <a:spcPct val="120000"/>
              </a:lnSpc>
              <a:buFontTx/>
              <a:buNone/>
            </a:pPr>
            <a:r>
              <a:rPr lang="zh-CN" altLang="en-US" sz="2400">
                <a:ea typeface="黑体" panose="02010609060101010101" pitchFamily="49" charset="-122"/>
              </a:rPr>
              <a:t>           包括生命机体的化学组成，重要生物分子的结构与功能，新陈代谢及其调控，以及与生长、发育、繁殖和遗传等相关的研究课题。</a:t>
            </a:r>
          </a:p>
        </p:txBody>
      </p:sp>
    </p:spTree>
    <p:extLst>
      <p:ext uri="{BB962C8B-B14F-4D97-AF65-F5344CB8AC3E}">
        <p14:creationId xmlns:p14="http://schemas.microsoft.com/office/powerpoint/2010/main" val="3022604341"/>
      </p:ext>
    </p:extLst>
  </p:cSld>
  <p:clrMapOvr>
    <a:masterClrMapping/>
  </p:clrMapOvr>
  <p:transition>
    <p:strips dir="l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38200" y="1752600"/>
            <a:ext cx="7859712" cy="4319587"/>
          </a:xfrm>
        </p:spPr>
        <p:txBody>
          <a:bodyPr/>
          <a:lstStyle/>
          <a:p>
            <a:pPr>
              <a:lnSpc>
                <a:spcPct val="150000"/>
              </a:lnSpc>
              <a:buClr>
                <a:srgbClr val="C00000"/>
              </a:buClr>
              <a:buFont typeface="Wingdings" pitchFamily="2" charset="2"/>
              <a:buChar char="Ø"/>
            </a:pPr>
            <a:r>
              <a:rPr lang="zh-CN" altLang="en-US" sz="2000" b="0" dirty="0">
                <a:effectLst/>
              </a:rPr>
              <a:t>生物体的化学组成：研究各类生命基本物质（糖类、脂类、蛋白质、核酸、维生素、激素等）的组成、结构、性质和功能</a:t>
            </a:r>
          </a:p>
          <a:p>
            <a:pPr>
              <a:lnSpc>
                <a:spcPct val="150000"/>
              </a:lnSpc>
              <a:buClr>
                <a:srgbClr val="C00000"/>
              </a:buClr>
              <a:buFont typeface="Wingdings" pitchFamily="2" charset="2"/>
              <a:buChar char="Ø"/>
            </a:pPr>
            <a:r>
              <a:rPr lang="zh-CN" altLang="en-US" sz="2000" b="0" dirty="0">
                <a:effectLst/>
              </a:rPr>
              <a:t>物质代谢：研究生命基本物质在生命活动过程中进行的化学变化及其变化规律</a:t>
            </a:r>
          </a:p>
          <a:p>
            <a:pPr>
              <a:lnSpc>
                <a:spcPct val="150000"/>
              </a:lnSpc>
              <a:buClr>
                <a:srgbClr val="C00000"/>
              </a:buClr>
              <a:buFont typeface="Wingdings" pitchFamily="2" charset="2"/>
              <a:buChar char="Ø"/>
            </a:pPr>
            <a:r>
              <a:rPr lang="zh-CN" altLang="en-US" sz="2000" b="0" dirty="0">
                <a:effectLst/>
              </a:rPr>
              <a:t>遗传信息传递：研究遗传信息在生物体中的表达过程及调控方式</a:t>
            </a:r>
          </a:p>
          <a:p>
            <a:endParaRPr lang="zh-CN" altLang="en-US" dirty="0"/>
          </a:p>
        </p:txBody>
      </p:sp>
      <p:sp>
        <p:nvSpPr>
          <p:cNvPr id="3" name="标题 2"/>
          <p:cNvSpPr>
            <a:spLocks noGrp="1"/>
          </p:cNvSpPr>
          <p:nvPr>
            <p:ph type="title"/>
          </p:nvPr>
        </p:nvSpPr>
        <p:spPr/>
        <p:txBody>
          <a:bodyPr/>
          <a:lstStyle/>
          <a:p>
            <a:r>
              <a:rPr lang="zh-CN" altLang="en-US" dirty="0"/>
              <a:t>三、研究对象和研究内容 </a:t>
            </a:r>
          </a:p>
        </p:txBody>
      </p:sp>
      <p:sp>
        <p:nvSpPr>
          <p:cNvPr id="4" name="灯片编号占位符 3"/>
          <p:cNvSpPr>
            <a:spLocks noGrp="1"/>
          </p:cNvSpPr>
          <p:nvPr>
            <p:ph type="sldNum" sz="quarter" idx="10"/>
          </p:nvPr>
        </p:nvSpPr>
        <p:spPr/>
        <p:txBody>
          <a:bodyPr/>
          <a:lstStyle/>
          <a:p>
            <a:fld id="{82CDF444-4514-41F6-BB23-0BA8864D47CA}" type="slidenum">
              <a:rPr lang="zh-CN" altLang="en-US" smtClean="0"/>
              <a:pPr/>
              <a:t>45</a:t>
            </a:fld>
            <a:endParaRPr lang="zh-CN" altLang="en-US" dirty="0"/>
          </a:p>
        </p:txBody>
      </p:sp>
    </p:spTree>
  </p:cSld>
  <p:clrMapOvr>
    <a:masterClrMapping/>
  </p:clrMapOvr>
  <p:transition>
    <p:strips dir="l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88" name="AutoShape 12"/>
          <p:cNvSpPr>
            <a:spLocks/>
          </p:cNvSpPr>
          <p:nvPr/>
        </p:nvSpPr>
        <p:spPr bwMode="auto">
          <a:xfrm>
            <a:off x="304800" y="2586038"/>
            <a:ext cx="228600" cy="2362200"/>
          </a:xfrm>
          <a:prstGeom prst="leftBrace">
            <a:avLst>
              <a:gd name="adj1" fmla="val 86111"/>
              <a:gd name="adj2" fmla="val 50000"/>
            </a:avLst>
          </a:prstGeom>
          <a:no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a:p>
        </p:txBody>
      </p:sp>
      <p:sp>
        <p:nvSpPr>
          <p:cNvPr id="587790" name="Text Box 14"/>
          <p:cNvSpPr txBox="1">
            <a:spLocks noChangeArrowheads="1"/>
          </p:cNvSpPr>
          <p:nvPr/>
        </p:nvSpPr>
        <p:spPr bwMode="auto">
          <a:xfrm>
            <a:off x="3514165" y="1569425"/>
            <a:ext cx="5334000" cy="1377878"/>
          </a:xfrm>
          <a:prstGeom prst="rect">
            <a:avLst/>
          </a:prstGeom>
          <a:noFill/>
          <a:ln w="12700" cap="sq">
            <a:noFill/>
            <a:miter lim="800000"/>
            <a:headEnd type="none" w="sm" len="sm"/>
            <a:tailEnd type="none" w="sm" len="sm"/>
          </a:ln>
          <a:effectLst/>
        </p:spPr>
        <p:txBody>
          <a:bodyPr>
            <a:spAutoFit/>
          </a:bodyPr>
          <a:lstStyle/>
          <a:p>
            <a:pPr>
              <a:lnSpc>
                <a:spcPct val="120000"/>
              </a:lnSpc>
              <a:spcBef>
                <a:spcPct val="50000"/>
              </a:spcBef>
            </a:pPr>
            <a:r>
              <a:rPr lang="zh-CN" altLang="en-US" sz="2400" dirty="0">
                <a:solidFill>
                  <a:srgbClr val="003366"/>
                </a:solidFill>
                <a:latin typeface="+mn-lt"/>
              </a:rPr>
              <a:t>研究生物体内各种化合物的结构、化学性质和功能（主要有糖类、脂类、蛋白质、核酸、酶、维生素和激素）</a:t>
            </a:r>
          </a:p>
        </p:txBody>
      </p:sp>
      <p:sp>
        <p:nvSpPr>
          <p:cNvPr id="587791" name="Text Box 15"/>
          <p:cNvSpPr txBox="1">
            <a:spLocks noChangeArrowheads="1"/>
          </p:cNvSpPr>
          <p:nvPr/>
        </p:nvSpPr>
        <p:spPr bwMode="auto">
          <a:xfrm>
            <a:off x="3554506" y="4259299"/>
            <a:ext cx="5334000" cy="1377878"/>
          </a:xfrm>
          <a:prstGeom prst="rect">
            <a:avLst/>
          </a:prstGeom>
          <a:noFill/>
          <a:ln w="12700" cap="sq">
            <a:noFill/>
            <a:miter lim="800000"/>
            <a:headEnd type="none" w="sm" len="sm"/>
            <a:tailEnd type="none" w="sm" len="sm"/>
          </a:ln>
          <a:effectLst/>
        </p:spPr>
        <p:txBody>
          <a:bodyPr>
            <a:spAutoFit/>
          </a:bodyPr>
          <a:lstStyle/>
          <a:p>
            <a:pPr>
              <a:lnSpc>
                <a:spcPct val="120000"/>
              </a:lnSpc>
              <a:spcBef>
                <a:spcPct val="50000"/>
              </a:spcBef>
            </a:pPr>
            <a:r>
              <a:rPr lang="zh-CN" altLang="en-US" sz="2400" dirty="0">
                <a:solidFill>
                  <a:srgbClr val="003366"/>
                </a:solidFill>
                <a:latin typeface="+mn-lt"/>
              </a:rPr>
              <a:t>研究构成生物体的基本物质在生命活动中进行的化学变化，即新陈代谢及代谢过程中能量的转换和调节</a:t>
            </a:r>
          </a:p>
        </p:txBody>
      </p:sp>
      <p:grpSp>
        <p:nvGrpSpPr>
          <p:cNvPr id="2" name="Group 25"/>
          <p:cNvGrpSpPr>
            <a:grpSpLocks/>
          </p:cNvGrpSpPr>
          <p:nvPr/>
        </p:nvGrpSpPr>
        <p:grpSpPr bwMode="auto">
          <a:xfrm>
            <a:off x="838200" y="2209800"/>
            <a:ext cx="2362200" cy="3114675"/>
            <a:chOff x="528" y="1392"/>
            <a:chExt cx="1488" cy="1962"/>
          </a:xfrm>
        </p:grpSpPr>
        <p:sp>
          <p:nvSpPr>
            <p:cNvPr id="587799" name="Text Box 23"/>
            <p:cNvSpPr txBox="1">
              <a:spLocks noChangeArrowheads="1"/>
            </p:cNvSpPr>
            <p:nvPr/>
          </p:nvSpPr>
          <p:spPr bwMode="auto">
            <a:xfrm>
              <a:off x="528" y="1392"/>
              <a:ext cx="1488" cy="336"/>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18900000" scaled="1"/>
            </a:gradFill>
            <a:ln w="12700" cap="sq">
              <a:noFill/>
              <a:miter lim="800000"/>
              <a:headEnd type="none" w="sm" len="sm"/>
              <a:tailEnd type="none" w="sm" len="sm"/>
            </a:ln>
            <a:effectLst/>
            <a:scene3d>
              <a:camera prst="legacyPerspectiveTopRight"/>
              <a:lightRig rig="legacyFlat3" dir="b"/>
            </a:scene3d>
            <a:sp3d extrusionH="887400" prstMaterial="legacyMatte">
              <a:bevelT w="13500" h="13500" prst="angle"/>
              <a:bevelB w="13500" h="13500" prst="angle"/>
              <a:extrusionClr>
                <a:schemeClr val="accent1"/>
              </a:extrusionClr>
            </a:sp3d>
          </p:spPr>
          <p:txBody>
            <a:bodyPr>
              <a:flatTx/>
            </a:bodyPr>
            <a:lstStyle/>
            <a:p>
              <a:pPr algn="ctr">
                <a:spcBef>
                  <a:spcPct val="50000"/>
                </a:spcBef>
              </a:pPr>
              <a:r>
                <a:rPr lang="zh-CN" altLang="en-US" sz="2600" b="1" dirty="0">
                  <a:latin typeface="幼圆" pitchFamily="49" charset="-122"/>
                  <a:ea typeface="幼圆" pitchFamily="49" charset="-122"/>
                </a:rPr>
                <a:t>静态生物化学</a:t>
              </a:r>
            </a:p>
          </p:txBody>
        </p:sp>
        <p:sp>
          <p:nvSpPr>
            <p:cNvPr id="587800" name="Text Box 24"/>
            <p:cNvSpPr txBox="1">
              <a:spLocks noChangeArrowheads="1"/>
            </p:cNvSpPr>
            <p:nvPr/>
          </p:nvSpPr>
          <p:spPr bwMode="auto">
            <a:xfrm>
              <a:off x="528" y="3018"/>
              <a:ext cx="1488" cy="336"/>
            </a:xfrm>
            <a:prstGeom prst="rect">
              <a:avLst/>
            </a:prstGeom>
            <a:gradFill rotWithShape="0">
              <a:gsLst>
                <a:gs pos="0">
                  <a:srgbClr val="FF66CC">
                    <a:gamma/>
                    <a:shade val="46275"/>
                    <a:invGamma/>
                  </a:srgbClr>
                </a:gs>
                <a:gs pos="50000">
                  <a:srgbClr val="FF66CC"/>
                </a:gs>
                <a:gs pos="100000">
                  <a:srgbClr val="FF66CC">
                    <a:gamma/>
                    <a:shade val="46275"/>
                    <a:invGamma/>
                  </a:srgbClr>
                </a:gs>
              </a:gsLst>
              <a:lin ang="18900000" scaled="1"/>
            </a:gradFill>
            <a:ln w="12700" cap="sq">
              <a:noFill/>
              <a:miter lim="800000"/>
              <a:headEnd type="none" w="sm" len="sm"/>
              <a:tailEnd type="none" w="sm" len="sm"/>
            </a:ln>
            <a:effectLst/>
            <a:scene3d>
              <a:camera prst="legacyPerspectiveTopRight"/>
              <a:lightRig rig="legacyFlat3" dir="b"/>
            </a:scene3d>
            <a:sp3d extrusionH="887400" prstMaterial="legacyMatte">
              <a:bevelT w="13500" h="13500" prst="angle"/>
              <a:bevelB w="13500" h="13500" prst="angle"/>
              <a:extrusionClr>
                <a:srgbClr val="FF66CC"/>
              </a:extrusionClr>
            </a:sp3d>
          </p:spPr>
          <p:txBody>
            <a:bodyPr>
              <a:flatTx/>
            </a:bodyPr>
            <a:lstStyle/>
            <a:p>
              <a:pPr algn="ctr">
                <a:spcBef>
                  <a:spcPct val="50000"/>
                </a:spcBef>
              </a:pPr>
              <a:r>
                <a:rPr lang="zh-CN" altLang="en-US" sz="2600" b="1" dirty="0">
                  <a:latin typeface="幼圆" pitchFamily="49" charset="-122"/>
                  <a:ea typeface="幼圆" pitchFamily="49" charset="-122"/>
                </a:rPr>
                <a:t>动态生物化学</a:t>
              </a:r>
            </a:p>
          </p:txBody>
        </p:sp>
      </p:grpSp>
      <p:sp>
        <p:nvSpPr>
          <p:cNvPr id="10" name="矩形 9"/>
          <p:cNvSpPr/>
          <p:nvPr/>
        </p:nvSpPr>
        <p:spPr>
          <a:xfrm>
            <a:off x="2057400" y="457200"/>
            <a:ext cx="5280613" cy="646331"/>
          </a:xfrm>
          <a:prstGeom prst="rect">
            <a:avLst/>
          </a:prstGeom>
        </p:spPr>
        <p:txBody>
          <a:bodyPr wrap="none">
            <a:spAutoFit/>
          </a:bodyPr>
          <a:lstStyle/>
          <a:p>
            <a:r>
              <a:rPr lang="zh-CN" altLang="en-US" sz="3600" b="1" kern="0" dirty="0">
                <a:solidFill>
                  <a:srgbClr val="CC0000"/>
                </a:solidFill>
                <a:effectLst>
                  <a:outerShdw blurRad="38100" dist="38100" dir="2700000" algn="tl">
                    <a:srgbClr val="C0C0C0"/>
                  </a:outerShdw>
                </a:effectLst>
                <a:latin typeface="Arial"/>
                <a:cs typeface="+mj-cs"/>
              </a:rPr>
              <a:t>生物化学研究的主要内容</a:t>
            </a:r>
            <a:endParaRPr lang="zh-CN" altLang="en-US" dirty="0"/>
          </a:p>
        </p:txBody>
      </p:sp>
    </p:spTree>
  </p:cSld>
  <p:clrMapOvr>
    <a:masterClrMapping/>
  </p:clrMapOvr>
  <p:transition>
    <p:strips dir="ld"/>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49" name="Rectangle 1049"/>
          <p:cNvSpPr>
            <a:spLocks noChangeArrowheads="1"/>
          </p:cNvSpPr>
          <p:nvPr/>
        </p:nvSpPr>
        <p:spPr bwMode="auto">
          <a:xfrm>
            <a:off x="4038600" y="4939182"/>
            <a:ext cx="1676400" cy="457200"/>
          </a:xfrm>
          <a:prstGeom prst="rect">
            <a:avLst/>
          </a:prstGeom>
          <a:solidFill>
            <a:schemeClr val="accent2"/>
          </a:solidFill>
          <a:ln w="9525">
            <a:noFill/>
            <a:miter lim="800000"/>
            <a:headEnd/>
            <a:tailEnd/>
          </a:ln>
          <a:effectLst/>
        </p:spPr>
        <p:txBody>
          <a:bodyPr wrap="none" anchor="ctr"/>
          <a:lstStyle/>
          <a:p>
            <a:pPr>
              <a:lnSpc>
                <a:spcPct val="90000"/>
              </a:lnSpc>
              <a:spcBef>
                <a:spcPct val="40000"/>
              </a:spcBef>
            </a:pPr>
            <a:endParaRPr lang="en-US" altLang="zh-CN" sz="2400" b="1" dirty="0">
              <a:solidFill>
                <a:srgbClr val="C00000"/>
              </a:solidFill>
              <a:latin typeface="宋体" pitchFamily="2" charset="-122"/>
            </a:endParaRPr>
          </a:p>
          <a:p>
            <a:pPr>
              <a:lnSpc>
                <a:spcPct val="90000"/>
              </a:lnSpc>
              <a:spcBef>
                <a:spcPts val="0"/>
              </a:spcBef>
            </a:pPr>
            <a:r>
              <a:rPr lang="zh-CN" altLang="en-US" sz="2400" b="1" dirty="0">
                <a:solidFill>
                  <a:srgbClr val="C00000"/>
                </a:solidFill>
                <a:latin typeface="宋体" pitchFamily="2" charset="-122"/>
              </a:rPr>
              <a:t>蛋白质代谢</a:t>
            </a:r>
          </a:p>
          <a:p>
            <a:endParaRPr lang="zh-CN" altLang="en-US" dirty="0"/>
          </a:p>
        </p:txBody>
      </p:sp>
      <p:sp>
        <p:nvSpPr>
          <p:cNvPr id="589850" name="Rectangle 1050"/>
          <p:cNvSpPr>
            <a:spLocks noChangeArrowheads="1"/>
          </p:cNvSpPr>
          <p:nvPr/>
        </p:nvSpPr>
        <p:spPr bwMode="auto">
          <a:xfrm>
            <a:off x="4038600" y="5562600"/>
            <a:ext cx="1600200" cy="457200"/>
          </a:xfrm>
          <a:prstGeom prst="rect">
            <a:avLst/>
          </a:prstGeom>
          <a:solidFill>
            <a:srgbClr val="777777"/>
          </a:solidFill>
          <a:ln w="9525">
            <a:noFill/>
            <a:miter lim="800000"/>
            <a:headEnd/>
            <a:tailEnd/>
          </a:ln>
          <a:effectLst/>
        </p:spPr>
        <p:txBody>
          <a:bodyPr wrap="none" anchor="ctr"/>
          <a:lstStyle/>
          <a:p>
            <a:endParaRPr lang="en-US" altLang="zh-CN" b="1" dirty="0">
              <a:solidFill>
                <a:srgbClr val="FF99CC"/>
              </a:solidFill>
              <a:effectLst>
                <a:outerShdw blurRad="38100" dist="38100" dir="2700000" algn="tl">
                  <a:srgbClr val="000000"/>
                </a:outerShdw>
              </a:effectLst>
              <a:latin typeface="宋体" pitchFamily="2" charset="-122"/>
            </a:endParaRPr>
          </a:p>
          <a:p>
            <a:pPr>
              <a:lnSpc>
                <a:spcPct val="90000"/>
              </a:lnSpc>
              <a:spcBef>
                <a:spcPct val="40000"/>
              </a:spcBef>
            </a:pPr>
            <a:r>
              <a:rPr lang="zh-CN" altLang="en-US" sz="2400" b="1" dirty="0">
                <a:solidFill>
                  <a:srgbClr val="C00000"/>
                </a:solidFill>
                <a:latin typeface="宋体" pitchFamily="2" charset="-122"/>
              </a:rPr>
              <a:t>核酸代谢</a:t>
            </a:r>
          </a:p>
          <a:p>
            <a:endParaRPr lang="zh-CN" altLang="en-US" dirty="0"/>
          </a:p>
        </p:txBody>
      </p:sp>
      <p:sp>
        <p:nvSpPr>
          <p:cNvPr id="589834" name="Text Box 1034"/>
          <p:cNvSpPr txBox="1">
            <a:spLocks noChangeArrowheads="1"/>
          </p:cNvSpPr>
          <p:nvPr/>
        </p:nvSpPr>
        <p:spPr bwMode="auto">
          <a:xfrm>
            <a:off x="3962400" y="3657600"/>
            <a:ext cx="2057400" cy="420688"/>
          </a:xfrm>
          <a:prstGeom prst="rect">
            <a:avLst/>
          </a:prstGeom>
          <a:noFill/>
          <a:ln w="12700" cap="sq">
            <a:noFill/>
            <a:miter lim="800000"/>
            <a:headEnd type="none" w="sm" len="sm"/>
            <a:tailEnd type="none" w="sm" len="sm"/>
          </a:ln>
          <a:effectLst/>
        </p:spPr>
        <p:txBody>
          <a:bodyPr>
            <a:spAutoFit/>
          </a:bodyPr>
          <a:lstStyle/>
          <a:p>
            <a:pPr>
              <a:lnSpc>
                <a:spcPct val="90000"/>
              </a:lnSpc>
              <a:spcBef>
                <a:spcPct val="40000"/>
              </a:spcBef>
            </a:pPr>
            <a:r>
              <a:rPr lang="zh-CN" altLang="en-US" sz="2400" b="1" dirty="0">
                <a:solidFill>
                  <a:srgbClr val="C00000"/>
                </a:solidFill>
                <a:latin typeface="宋体" pitchFamily="2" charset="-122"/>
              </a:rPr>
              <a:t>代谢与能量</a:t>
            </a:r>
          </a:p>
        </p:txBody>
      </p:sp>
      <p:sp>
        <p:nvSpPr>
          <p:cNvPr id="589835" name="Text Box 1035"/>
          <p:cNvSpPr txBox="1">
            <a:spLocks noChangeArrowheads="1"/>
          </p:cNvSpPr>
          <p:nvPr/>
        </p:nvSpPr>
        <p:spPr bwMode="auto">
          <a:xfrm>
            <a:off x="4038600" y="914400"/>
            <a:ext cx="1885950" cy="2345257"/>
          </a:xfrm>
          <a:prstGeom prst="rect">
            <a:avLst/>
          </a:prstGeom>
          <a:noFill/>
          <a:ln w="12700" cap="sq">
            <a:noFill/>
            <a:miter lim="800000"/>
            <a:headEnd type="none" w="sm" len="sm"/>
            <a:tailEnd type="none" w="sm" len="sm"/>
          </a:ln>
          <a:effectLst/>
        </p:spPr>
        <p:txBody>
          <a:bodyPr>
            <a:spAutoFit/>
          </a:bodyPr>
          <a:lstStyle/>
          <a:p>
            <a:pPr>
              <a:lnSpc>
                <a:spcPct val="90000"/>
              </a:lnSpc>
              <a:spcBef>
                <a:spcPct val="40000"/>
              </a:spcBef>
            </a:pPr>
            <a:r>
              <a:rPr lang="zh-CN" altLang="en-US" sz="2400" b="1" dirty="0">
                <a:solidFill>
                  <a:schemeClr val="tx2"/>
                </a:solidFill>
                <a:latin typeface="宋体" pitchFamily="2" charset="-122"/>
              </a:rPr>
              <a:t>糖类化学</a:t>
            </a:r>
          </a:p>
          <a:p>
            <a:pPr>
              <a:lnSpc>
                <a:spcPct val="90000"/>
              </a:lnSpc>
              <a:spcBef>
                <a:spcPct val="40000"/>
              </a:spcBef>
            </a:pPr>
            <a:r>
              <a:rPr lang="zh-CN" altLang="en-US" sz="2400" b="1" dirty="0">
                <a:solidFill>
                  <a:schemeClr val="tx2"/>
                </a:solidFill>
                <a:latin typeface="宋体" pitchFamily="2" charset="-122"/>
              </a:rPr>
              <a:t>脂类化学</a:t>
            </a:r>
          </a:p>
          <a:p>
            <a:pPr>
              <a:lnSpc>
                <a:spcPct val="90000"/>
              </a:lnSpc>
              <a:spcBef>
                <a:spcPct val="40000"/>
              </a:spcBef>
            </a:pPr>
            <a:r>
              <a:rPr lang="zh-CN" altLang="en-US" sz="2400" b="1" dirty="0">
                <a:solidFill>
                  <a:schemeClr val="tx2"/>
                </a:solidFill>
                <a:latin typeface="宋体" pitchFamily="2" charset="-122"/>
              </a:rPr>
              <a:t>蛋白质化学</a:t>
            </a:r>
          </a:p>
          <a:p>
            <a:pPr>
              <a:lnSpc>
                <a:spcPct val="90000"/>
              </a:lnSpc>
              <a:spcBef>
                <a:spcPct val="40000"/>
              </a:spcBef>
            </a:pPr>
            <a:r>
              <a:rPr lang="zh-CN" altLang="en-US" sz="2400" b="1" dirty="0">
                <a:solidFill>
                  <a:schemeClr val="tx2"/>
                </a:solidFill>
                <a:latin typeface="宋体" pitchFamily="2" charset="-122"/>
              </a:rPr>
              <a:t>核酸化学</a:t>
            </a:r>
          </a:p>
          <a:p>
            <a:pPr>
              <a:lnSpc>
                <a:spcPct val="90000"/>
              </a:lnSpc>
              <a:spcBef>
                <a:spcPct val="40000"/>
              </a:spcBef>
            </a:pPr>
            <a:r>
              <a:rPr lang="zh-CN" altLang="en-US" sz="2400" b="1" dirty="0">
                <a:solidFill>
                  <a:schemeClr val="tx2"/>
                </a:solidFill>
                <a:latin typeface="宋体" pitchFamily="2" charset="-122"/>
              </a:rPr>
              <a:t>酶学</a:t>
            </a:r>
          </a:p>
        </p:txBody>
      </p:sp>
      <p:sp>
        <p:nvSpPr>
          <p:cNvPr id="589838" name="AutoShape 1038"/>
          <p:cNvSpPr>
            <a:spLocks/>
          </p:cNvSpPr>
          <p:nvPr/>
        </p:nvSpPr>
        <p:spPr bwMode="auto">
          <a:xfrm>
            <a:off x="304800" y="2586038"/>
            <a:ext cx="228600" cy="2362200"/>
          </a:xfrm>
          <a:prstGeom prst="leftBrace">
            <a:avLst>
              <a:gd name="adj1" fmla="val 86111"/>
              <a:gd name="adj2" fmla="val 50000"/>
            </a:avLst>
          </a:prstGeom>
          <a:no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a:p>
        </p:txBody>
      </p:sp>
      <p:sp>
        <p:nvSpPr>
          <p:cNvPr id="589842" name="Text Box 1042"/>
          <p:cNvSpPr txBox="1">
            <a:spLocks noChangeArrowheads="1"/>
          </p:cNvSpPr>
          <p:nvPr/>
        </p:nvSpPr>
        <p:spPr bwMode="auto">
          <a:xfrm>
            <a:off x="762000" y="2209800"/>
            <a:ext cx="2362200" cy="5334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18900000" scaled="1"/>
          </a:gradFill>
          <a:ln w="12700" cap="sq">
            <a:noFill/>
            <a:miter lim="800000"/>
            <a:headEnd type="none" w="sm" len="sm"/>
            <a:tailEnd type="none" w="sm" len="sm"/>
          </a:ln>
          <a:effectLst/>
          <a:scene3d>
            <a:camera prst="legacyPerspectiveTopRight"/>
            <a:lightRig rig="legacyFlat3" dir="b"/>
          </a:scene3d>
          <a:sp3d extrusionH="887400" prstMaterial="legacyMatte">
            <a:bevelT w="13500" h="13500" prst="angle"/>
            <a:bevelB w="13500" h="13500" prst="angle"/>
            <a:extrusionClr>
              <a:schemeClr val="accent1"/>
            </a:extrusionClr>
          </a:sp3d>
        </p:spPr>
        <p:txBody>
          <a:bodyPr>
            <a:flatTx/>
          </a:bodyPr>
          <a:lstStyle/>
          <a:p>
            <a:pPr algn="ctr">
              <a:spcBef>
                <a:spcPct val="50000"/>
              </a:spcBef>
            </a:pPr>
            <a:r>
              <a:rPr lang="zh-CN" altLang="en-US" sz="2600" b="1" dirty="0">
                <a:latin typeface="幼圆" pitchFamily="49" charset="-122"/>
                <a:ea typeface="幼圆" pitchFamily="49" charset="-122"/>
              </a:rPr>
              <a:t>静态生物化学</a:t>
            </a:r>
          </a:p>
        </p:txBody>
      </p:sp>
      <p:sp>
        <p:nvSpPr>
          <p:cNvPr id="589843" name="Text Box 1043"/>
          <p:cNvSpPr txBox="1">
            <a:spLocks noChangeArrowheads="1"/>
          </p:cNvSpPr>
          <p:nvPr/>
        </p:nvSpPr>
        <p:spPr bwMode="auto">
          <a:xfrm>
            <a:off x="838200" y="4791075"/>
            <a:ext cx="2362200" cy="533400"/>
          </a:xfrm>
          <a:prstGeom prst="rect">
            <a:avLst/>
          </a:prstGeom>
          <a:gradFill rotWithShape="0">
            <a:gsLst>
              <a:gs pos="0">
                <a:srgbClr val="FF66CC">
                  <a:gamma/>
                  <a:shade val="46275"/>
                  <a:invGamma/>
                </a:srgbClr>
              </a:gs>
              <a:gs pos="50000">
                <a:srgbClr val="FF66CC"/>
              </a:gs>
              <a:gs pos="100000">
                <a:srgbClr val="FF66CC">
                  <a:gamma/>
                  <a:shade val="46275"/>
                  <a:invGamma/>
                </a:srgbClr>
              </a:gs>
            </a:gsLst>
            <a:lin ang="18900000" scaled="1"/>
          </a:gradFill>
          <a:ln w="12700" cap="sq">
            <a:noFill/>
            <a:miter lim="800000"/>
            <a:headEnd type="none" w="sm" len="sm"/>
            <a:tailEnd type="none" w="sm" len="sm"/>
          </a:ln>
          <a:effectLst/>
          <a:scene3d>
            <a:camera prst="legacyPerspectiveTopRight"/>
            <a:lightRig rig="legacyFlat3" dir="b"/>
          </a:scene3d>
          <a:sp3d extrusionH="887400" prstMaterial="legacyMatte">
            <a:bevelT w="13500" h="13500" prst="angle"/>
            <a:bevelB w="13500" h="13500" prst="angle"/>
            <a:extrusionClr>
              <a:srgbClr val="FF66CC"/>
            </a:extrusionClr>
          </a:sp3d>
        </p:spPr>
        <p:txBody>
          <a:bodyPr>
            <a:flatTx/>
          </a:bodyPr>
          <a:lstStyle/>
          <a:p>
            <a:pPr algn="ctr">
              <a:spcBef>
                <a:spcPct val="50000"/>
              </a:spcBef>
            </a:pPr>
            <a:r>
              <a:rPr lang="zh-CN" altLang="en-US" sz="2600" b="1" dirty="0">
                <a:latin typeface="幼圆" pitchFamily="49" charset="-122"/>
                <a:ea typeface="幼圆" pitchFamily="49" charset="-122"/>
              </a:rPr>
              <a:t>动态生物化学</a:t>
            </a:r>
          </a:p>
        </p:txBody>
      </p:sp>
      <p:sp>
        <p:nvSpPr>
          <p:cNvPr id="589844" name="Text Box 1044"/>
          <p:cNvSpPr txBox="1">
            <a:spLocks noChangeArrowheads="1"/>
          </p:cNvSpPr>
          <p:nvPr/>
        </p:nvSpPr>
        <p:spPr bwMode="auto">
          <a:xfrm>
            <a:off x="3962400" y="4114800"/>
            <a:ext cx="2057400" cy="769441"/>
          </a:xfrm>
          <a:prstGeom prst="rect">
            <a:avLst/>
          </a:prstGeom>
          <a:noFill/>
          <a:ln w="12700" cap="sq">
            <a:noFill/>
            <a:miter lim="800000"/>
            <a:headEnd type="none" w="sm" len="sm"/>
            <a:tailEnd type="none" w="sm" len="sm"/>
          </a:ln>
          <a:effectLst/>
        </p:spPr>
        <p:txBody>
          <a:bodyPr>
            <a:spAutoFit/>
          </a:bodyPr>
          <a:lstStyle/>
          <a:p>
            <a:pPr>
              <a:lnSpc>
                <a:spcPct val="90000"/>
              </a:lnSpc>
              <a:spcBef>
                <a:spcPct val="40000"/>
              </a:spcBef>
            </a:pPr>
            <a:r>
              <a:rPr lang="zh-CN" altLang="en-US" sz="2000" b="1" dirty="0">
                <a:solidFill>
                  <a:schemeClr val="tx2"/>
                </a:solidFill>
                <a:latin typeface="宋体" pitchFamily="2" charset="-122"/>
              </a:rPr>
              <a:t>糖类代谢</a:t>
            </a:r>
          </a:p>
          <a:p>
            <a:pPr>
              <a:lnSpc>
                <a:spcPct val="90000"/>
              </a:lnSpc>
              <a:spcBef>
                <a:spcPct val="40000"/>
              </a:spcBef>
            </a:pPr>
            <a:r>
              <a:rPr lang="zh-CN" altLang="en-US" sz="2000" b="1" dirty="0">
                <a:solidFill>
                  <a:schemeClr val="tx2"/>
                </a:solidFill>
                <a:latin typeface="宋体" pitchFamily="2" charset="-122"/>
              </a:rPr>
              <a:t>脂类代谢</a:t>
            </a:r>
          </a:p>
        </p:txBody>
      </p:sp>
      <p:sp>
        <p:nvSpPr>
          <p:cNvPr id="589845" name="Text Box 1045"/>
          <p:cNvSpPr txBox="1">
            <a:spLocks noChangeArrowheads="1"/>
          </p:cNvSpPr>
          <p:nvPr/>
        </p:nvSpPr>
        <p:spPr bwMode="auto">
          <a:xfrm>
            <a:off x="3962400" y="6019800"/>
            <a:ext cx="2057400" cy="424732"/>
          </a:xfrm>
          <a:prstGeom prst="rect">
            <a:avLst/>
          </a:prstGeom>
          <a:noFill/>
          <a:ln w="12700" cap="sq">
            <a:noFill/>
            <a:miter lim="800000"/>
            <a:headEnd type="none" w="sm" len="sm"/>
            <a:tailEnd type="none" w="sm" len="sm"/>
          </a:ln>
          <a:effectLst/>
        </p:spPr>
        <p:txBody>
          <a:bodyPr>
            <a:spAutoFit/>
          </a:bodyPr>
          <a:lstStyle/>
          <a:p>
            <a:pPr>
              <a:lnSpc>
                <a:spcPct val="90000"/>
              </a:lnSpc>
              <a:spcBef>
                <a:spcPct val="40000"/>
              </a:spcBef>
            </a:pPr>
            <a:r>
              <a:rPr lang="zh-CN" altLang="en-US" sz="2400" b="1" dirty="0">
                <a:solidFill>
                  <a:srgbClr val="C00000"/>
                </a:solidFill>
                <a:latin typeface="宋体" pitchFamily="2" charset="-122"/>
              </a:rPr>
              <a:t>代谢调节</a:t>
            </a:r>
          </a:p>
        </p:txBody>
      </p:sp>
      <p:grpSp>
        <p:nvGrpSpPr>
          <p:cNvPr id="2" name="Group 1051"/>
          <p:cNvGrpSpPr>
            <a:grpSpLocks/>
          </p:cNvGrpSpPr>
          <p:nvPr/>
        </p:nvGrpSpPr>
        <p:grpSpPr bwMode="auto">
          <a:xfrm>
            <a:off x="5715000" y="4140200"/>
            <a:ext cx="2667000" cy="1117600"/>
            <a:chOff x="3504" y="2608"/>
            <a:chExt cx="1680" cy="704"/>
          </a:xfrm>
        </p:grpSpPr>
        <p:sp>
          <p:nvSpPr>
            <p:cNvPr id="589836" name="Text Box 1036"/>
            <p:cNvSpPr txBox="1">
              <a:spLocks noChangeArrowheads="1"/>
            </p:cNvSpPr>
            <p:nvPr/>
          </p:nvSpPr>
          <p:spPr bwMode="auto">
            <a:xfrm>
              <a:off x="3888" y="2608"/>
              <a:ext cx="1296" cy="617"/>
            </a:xfrm>
            <a:prstGeom prst="rect">
              <a:avLst/>
            </a:prstGeom>
            <a:solidFill>
              <a:schemeClr val="accent2"/>
            </a:solidFill>
            <a:ln w="9525">
              <a:noFill/>
              <a:miter lim="800000"/>
              <a:headEnd/>
              <a:tailEnd/>
            </a:ln>
            <a:effectLst>
              <a:outerShdw dist="35921" dir="2700000" algn="ctr" rotWithShape="0">
                <a:schemeClr val="bg2"/>
              </a:outerShdw>
            </a:effectLst>
          </p:spPr>
          <p:txBody>
            <a:bodyPr wrap="square">
              <a:spAutoFit/>
            </a:bodyPr>
            <a:lstStyle/>
            <a:p>
              <a:pPr>
                <a:spcBef>
                  <a:spcPct val="10000"/>
                </a:spcBef>
              </a:pPr>
              <a:r>
                <a:rPr lang="zh-CN" altLang="en-US" dirty="0">
                  <a:solidFill>
                    <a:srgbClr val="FFC000"/>
                  </a:solidFill>
                  <a:latin typeface="Times New Roman" pitchFamily="18" charset="0"/>
                  <a:ea typeface="楷体_GB2312" pitchFamily="49" charset="-122"/>
                </a:rPr>
                <a:t>蛋白质的降解</a:t>
              </a:r>
            </a:p>
            <a:p>
              <a:pPr>
                <a:spcBef>
                  <a:spcPct val="10000"/>
                </a:spcBef>
              </a:pPr>
              <a:r>
                <a:rPr lang="zh-CN" altLang="en-US" dirty="0">
                  <a:solidFill>
                    <a:srgbClr val="FFC000"/>
                  </a:solidFill>
                  <a:latin typeface="Times New Roman" pitchFamily="18" charset="0"/>
                  <a:ea typeface="楷体_GB2312" pitchFamily="49" charset="-122"/>
                </a:rPr>
                <a:t>氨基酸代谢</a:t>
              </a:r>
            </a:p>
            <a:p>
              <a:pPr>
                <a:spcBef>
                  <a:spcPct val="10000"/>
                </a:spcBef>
              </a:pPr>
              <a:r>
                <a:rPr lang="zh-CN" altLang="en-US" dirty="0">
                  <a:solidFill>
                    <a:srgbClr val="FFC000"/>
                  </a:solidFill>
                  <a:latin typeface="Times New Roman" pitchFamily="18" charset="0"/>
                  <a:ea typeface="楷体_GB2312" pitchFamily="49" charset="-122"/>
                </a:rPr>
                <a:t>蛋白质的生物合成</a:t>
              </a:r>
            </a:p>
          </p:txBody>
        </p:sp>
        <p:sp>
          <p:nvSpPr>
            <p:cNvPr id="589847" name="Line 1047"/>
            <p:cNvSpPr>
              <a:spLocks noChangeShapeType="1"/>
            </p:cNvSpPr>
            <p:nvPr/>
          </p:nvSpPr>
          <p:spPr bwMode="auto">
            <a:xfrm flipV="1">
              <a:off x="3504" y="3072"/>
              <a:ext cx="240" cy="240"/>
            </a:xfrm>
            <a:prstGeom prst="line">
              <a:avLst/>
            </a:prstGeom>
            <a:noFill/>
            <a:ln w="9525">
              <a:solidFill>
                <a:schemeClr val="accent2"/>
              </a:solidFill>
              <a:miter lim="800000"/>
              <a:headEnd/>
              <a:tailEnd type="triangle" w="med" len="med"/>
            </a:ln>
            <a:effectLst/>
          </p:spPr>
          <p:txBody>
            <a:bodyPr wrap="none"/>
            <a:lstStyle/>
            <a:p>
              <a:endParaRPr lang="zh-CN" altLang="en-US"/>
            </a:p>
          </p:txBody>
        </p:sp>
      </p:grpSp>
      <p:grpSp>
        <p:nvGrpSpPr>
          <p:cNvPr id="3" name="Group 1052"/>
          <p:cNvGrpSpPr>
            <a:grpSpLocks/>
          </p:cNvGrpSpPr>
          <p:nvPr/>
        </p:nvGrpSpPr>
        <p:grpSpPr bwMode="auto">
          <a:xfrm>
            <a:off x="5715000" y="5588003"/>
            <a:ext cx="2667000" cy="979488"/>
            <a:chOff x="3504" y="3520"/>
            <a:chExt cx="1680" cy="617"/>
          </a:xfrm>
        </p:grpSpPr>
        <p:sp>
          <p:nvSpPr>
            <p:cNvPr id="589837" name="Text Box 1037"/>
            <p:cNvSpPr txBox="1">
              <a:spLocks noChangeArrowheads="1"/>
            </p:cNvSpPr>
            <p:nvPr/>
          </p:nvSpPr>
          <p:spPr bwMode="auto">
            <a:xfrm>
              <a:off x="3888" y="3520"/>
              <a:ext cx="1296" cy="617"/>
            </a:xfrm>
            <a:prstGeom prst="rect">
              <a:avLst/>
            </a:prstGeom>
            <a:solidFill>
              <a:srgbClr val="777777"/>
            </a:solidFill>
            <a:ln w="9525">
              <a:noFill/>
              <a:miter lim="800000"/>
              <a:headEnd/>
              <a:tailEnd/>
            </a:ln>
            <a:effectLst>
              <a:outerShdw dist="35921" dir="2700000" algn="ctr" rotWithShape="0">
                <a:schemeClr val="bg2"/>
              </a:outerShdw>
            </a:effectLst>
          </p:spPr>
          <p:txBody>
            <a:bodyPr wrap="square">
              <a:spAutoFit/>
            </a:bodyPr>
            <a:lstStyle/>
            <a:p>
              <a:pPr>
                <a:spcBef>
                  <a:spcPct val="10000"/>
                </a:spcBef>
              </a:pPr>
              <a:r>
                <a:rPr lang="zh-CN" altLang="en-US" dirty="0">
                  <a:solidFill>
                    <a:srgbClr val="FFC000"/>
                  </a:solidFill>
                  <a:latin typeface="Times New Roman" pitchFamily="18" charset="0"/>
                  <a:ea typeface="楷体_GB2312" pitchFamily="49" charset="-122"/>
                </a:rPr>
                <a:t>核酸的降解</a:t>
              </a:r>
            </a:p>
            <a:p>
              <a:pPr>
                <a:spcBef>
                  <a:spcPct val="10000"/>
                </a:spcBef>
              </a:pPr>
              <a:r>
                <a:rPr lang="zh-CN" altLang="en-US" dirty="0">
                  <a:solidFill>
                    <a:srgbClr val="FFC000"/>
                  </a:solidFill>
                  <a:latin typeface="Times New Roman" pitchFamily="18" charset="0"/>
                  <a:ea typeface="楷体_GB2312" pitchFamily="49" charset="-122"/>
                </a:rPr>
                <a:t>核苷酸代谢</a:t>
              </a:r>
            </a:p>
            <a:p>
              <a:pPr>
                <a:spcBef>
                  <a:spcPct val="10000"/>
                </a:spcBef>
              </a:pPr>
              <a:r>
                <a:rPr lang="zh-CN" altLang="en-US" dirty="0">
                  <a:solidFill>
                    <a:srgbClr val="FFC000"/>
                  </a:solidFill>
                  <a:latin typeface="Times New Roman" pitchFamily="18" charset="0"/>
                  <a:ea typeface="楷体_GB2312" pitchFamily="49" charset="-122"/>
                </a:rPr>
                <a:t>核酸的生物合成</a:t>
              </a:r>
            </a:p>
          </p:txBody>
        </p:sp>
        <p:sp>
          <p:nvSpPr>
            <p:cNvPr id="589848" name="Line 1048"/>
            <p:cNvSpPr>
              <a:spLocks noChangeShapeType="1"/>
            </p:cNvSpPr>
            <p:nvPr/>
          </p:nvSpPr>
          <p:spPr bwMode="auto">
            <a:xfrm>
              <a:off x="3504" y="3648"/>
              <a:ext cx="240" cy="240"/>
            </a:xfrm>
            <a:prstGeom prst="line">
              <a:avLst/>
            </a:prstGeom>
            <a:noFill/>
            <a:ln w="9525">
              <a:solidFill>
                <a:srgbClr val="777777"/>
              </a:solidFill>
              <a:miter lim="800000"/>
              <a:headEnd/>
              <a:tailEnd type="triangle" w="med" len="med"/>
            </a:ln>
            <a:effectLst/>
          </p:spPr>
          <p:txBody>
            <a:bodyPr wrap="none"/>
            <a:lstStyle/>
            <a:p>
              <a:endParaRPr lang="zh-CN" altLang="en-US"/>
            </a:p>
          </p:txBody>
        </p:sp>
      </p:grpSp>
      <p:sp>
        <p:nvSpPr>
          <p:cNvPr id="589853" name="AutoShape 1053"/>
          <p:cNvSpPr>
            <a:spLocks/>
          </p:cNvSpPr>
          <p:nvPr/>
        </p:nvSpPr>
        <p:spPr bwMode="auto">
          <a:xfrm>
            <a:off x="3657600" y="990600"/>
            <a:ext cx="152400" cy="2057400"/>
          </a:xfrm>
          <a:prstGeom prst="leftBrace">
            <a:avLst>
              <a:gd name="adj1" fmla="val 112500"/>
              <a:gd name="adj2" fmla="val 50000"/>
            </a:avLst>
          </a:prstGeom>
          <a:no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a:p>
        </p:txBody>
      </p:sp>
      <p:sp>
        <p:nvSpPr>
          <p:cNvPr id="589854" name="AutoShape 1054"/>
          <p:cNvSpPr>
            <a:spLocks/>
          </p:cNvSpPr>
          <p:nvPr/>
        </p:nvSpPr>
        <p:spPr bwMode="auto">
          <a:xfrm>
            <a:off x="3657600" y="3810000"/>
            <a:ext cx="152400" cy="2514600"/>
          </a:xfrm>
          <a:prstGeom prst="leftBrace">
            <a:avLst>
              <a:gd name="adj1" fmla="val 137500"/>
              <a:gd name="adj2" fmla="val 50000"/>
            </a:avLst>
          </a:prstGeom>
          <a:no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a:p>
        </p:txBody>
      </p:sp>
      <p:sp>
        <p:nvSpPr>
          <p:cNvPr id="21" name="矩形 20"/>
          <p:cNvSpPr/>
          <p:nvPr/>
        </p:nvSpPr>
        <p:spPr>
          <a:xfrm>
            <a:off x="2057400" y="152400"/>
            <a:ext cx="5280613" cy="646331"/>
          </a:xfrm>
          <a:prstGeom prst="rect">
            <a:avLst/>
          </a:prstGeom>
        </p:spPr>
        <p:txBody>
          <a:bodyPr wrap="none">
            <a:spAutoFit/>
          </a:bodyPr>
          <a:lstStyle/>
          <a:p>
            <a:r>
              <a:rPr lang="zh-CN" altLang="en-US" sz="3600" b="1" kern="0" dirty="0">
                <a:solidFill>
                  <a:srgbClr val="CC0000"/>
                </a:solidFill>
                <a:effectLst>
                  <a:outerShdw blurRad="38100" dist="38100" dir="2700000" algn="tl">
                    <a:srgbClr val="C0C0C0"/>
                  </a:outerShdw>
                </a:effectLst>
                <a:latin typeface="Arial"/>
                <a:cs typeface="+mj-cs"/>
              </a:rPr>
              <a:t>生物化学研究的主要内容</a:t>
            </a:r>
            <a:endParaRPr lang="zh-CN" altLang="en-US" dirty="0"/>
          </a:p>
        </p:txBody>
      </p:sp>
    </p:spTree>
  </p:cSld>
  <p:clrMapOvr>
    <a:masterClrMapping/>
  </p:clrMapOvr>
  <p:transition>
    <p:strips dir="l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Arial"/>
                <a:ea typeface="+mn-ea"/>
              </a:rPr>
              <a:t>生物化学的知识体系</a:t>
            </a:r>
          </a:p>
        </p:txBody>
      </p:sp>
      <p:sp>
        <p:nvSpPr>
          <p:cNvPr id="4" name="灯片编号占位符 3"/>
          <p:cNvSpPr>
            <a:spLocks noGrp="1"/>
          </p:cNvSpPr>
          <p:nvPr>
            <p:ph type="sldNum" sz="quarter" idx="10"/>
          </p:nvPr>
        </p:nvSpPr>
        <p:spPr/>
        <p:txBody>
          <a:bodyPr/>
          <a:lstStyle/>
          <a:p>
            <a:fld id="{82CDF444-4514-41F6-BB23-0BA8864D47CA}" type="slidenum">
              <a:rPr lang="zh-CN" altLang="en-US" smtClean="0"/>
              <a:pPr/>
              <a:t>48</a:t>
            </a:fld>
            <a:endParaRPr lang="zh-CN" altLang="en-US" dirty="0"/>
          </a:p>
        </p:txBody>
      </p:sp>
      <p:pic>
        <p:nvPicPr>
          <p:cNvPr id="323586" name="Picture 2"/>
          <p:cNvPicPr>
            <a:picLocks noGrp="1" noChangeAspect="1" noChangeArrowheads="1"/>
          </p:cNvPicPr>
          <p:nvPr>
            <p:ph idx="1"/>
          </p:nvPr>
        </p:nvPicPr>
        <p:blipFill>
          <a:blip r:embed="rId2" cstate="print"/>
          <a:srcRect/>
          <a:stretch>
            <a:fillRect/>
          </a:stretch>
        </p:blipFill>
        <p:spPr bwMode="auto">
          <a:xfrm>
            <a:off x="914400" y="1371600"/>
            <a:ext cx="7162799" cy="5054043"/>
          </a:xfrm>
          <a:prstGeom prst="rect">
            <a:avLst/>
          </a:prstGeom>
          <a:noFill/>
          <a:ln w="9525">
            <a:noFill/>
            <a:miter lim="800000"/>
            <a:headEnd/>
            <a:tailEnd/>
          </a:ln>
        </p:spPr>
      </p:pic>
    </p:spTree>
    <p:extLst>
      <p:ext uri="{BB962C8B-B14F-4D97-AF65-F5344CB8AC3E}">
        <p14:creationId xmlns:p14="http://schemas.microsoft.com/office/powerpoint/2010/main" val="4041449680"/>
      </p:ext>
    </p:extLst>
  </p:cSld>
  <p:clrMapOvr>
    <a:masterClrMapping/>
  </p:clrMapOvr>
  <p:transition>
    <p:strips dir="ld"/>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835150" y="274638"/>
            <a:ext cx="7156450" cy="11430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r>
              <a:rPr lang="zh-CN" altLang="en-US" dirty="0">
                <a:latin typeface="Arial"/>
                <a:ea typeface="+mn-ea"/>
              </a:rPr>
              <a:t>四、生物化学的发展</a:t>
            </a:r>
            <a:r>
              <a:rPr lang="en-US" altLang="zh-CN" dirty="0">
                <a:latin typeface="Arial"/>
                <a:ea typeface="+mn-ea"/>
              </a:rPr>
              <a:t>——</a:t>
            </a:r>
            <a:r>
              <a:rPr lang="zh-CN" altLang="en-US" dirty="0">
                <a:latin typeface="Arial"/>
                <a:ea typeface="+mn-ea"/>
              </a:rPr>
              <a:t>第一阶段</a:t>
            </a:r>
          </a:p>
        </p:txBody>
      </p:sp>
      <p:sp>
        <p:nvSpPr>
          <p:cNvPr id="19459" name="Rectangle 3"/>
          <p:cNvSpPr>
            <a:spLocks noGrp="1" noChangeArrowheads="1"/>
          </p:cNvSpPr>
          <p:nvPr>
            <p:ph type="body" idx="1"/>
          </p:nvPr>
        </p:nvSpPr>
        <p:spPr/>
        <p:txBody>
          <a:bodyPr/>
          <a:lstStyle/>
          <a:p>
            <a:pPr marL="0" indent="457200">
              <a:lnSpc>
                <a:spcPct val="120000"/>
              </a:lnSpc>
              <a:buFontTx/>
              <a:buNone/>
            </a:pPr>
            <a:r>
              <a:rPr lang="zh-CN" altLang="en-US" sz="2400" dirty="0">
                <a:solidFill>
                  <a:srgbClr val="A50021"/>
                </a:solidFill>
                <a:ea typeface="黑体" panose="02010609060101010101" pitchFamily="49" charset="-122"/>
              </a:rPr>
              <a:t>有机生物化学</a:t>
            </a:r>
            <a:r>
              <a:rPr lang="zh-CN" altLang="en-US" sz="2400" dirty="0">
                <a:ea typeface="黑体" panose="02010609060101010101" pitchFamily="49" charset="-122"/>
              </a:rPr>
              <a:t>发展时期</a:t>
            </a:r>
            <a:r>
              <a:rPr lang="en-US" altLang="zh-CN" sz="2400" dirty="0">
                <a:ea typeface="黑体" panose="02010609060101010101" pitchFamily="49" charset="-122"/>
              </a:rPr>
              <a:t>(1770~1903)</a:t>
            </a:r>
            <a:r>
              <a:rPr lang="zh-CN" altLang="en-US" sz="2400" dirty="0">
                <a:ea typeface="黑体" panose="02010609060101010101" pitchFamily="49" charset="-122"/>
              </a:rPr>
              <a:t>。这个时期的生物化学更多地依附于有机化学，大量工作是围绕着生命的存在方式</a:t>
            </a:r>
            <a:r>
              <a:rPr lang="en-US" altLang="zh-CN" sz="2400" dirty="0">
                <a:ea typeface="黑体" panose="02010609060101010101" pitchFamily="49" charset="-122"/>
              </a:rPr>
              <a:t>——“</a:t>
            </a:r>
            <a:r>
              <a:rPr lang="zh-CN" altLang="en-US" sz="2400" dirty="0">
                <a:ea typeface="黑体" panose="02010609060101010101" pitchFamily="49" charset="-122"/>
              </a:rPr>
              <a:t>蛋白质”进行的。 </a:t>
            </a:r>
          </a:p>
          <a:p>
            <a:pPr marL="0" indent="0">
              <a:lnSpc>
                <a:spcPct val="120000"/>
              </a:lnSpc>
              <a:buFontTx/>
              <a:buNone/>
            </a:pPr>
            <a:r>
              <a:rPr lang="zh-CN" altLang="en-US" sz="2400" dirty="0">
                <a:ea typeface="黑体" panose="02010609060101010101" pitchFamily="49" charset="-122"/>
              </a:rPr>
              <a:t>       </a:t>
            </a:r>
            <a:r>
              <a:rPr lang="en-US" altLang="zh-CN" sz="2400" dirty="0">
                <a:solidFill>
                  <a:srgbClr val="A50021"/>
                </a:solidFill>
                <a:ea typeface="黑体" panose="02010609060101010101" pitchFamily="49" charset="-122"/>
              </a:rPr>
              <a:t>1903</a:t>
            </a:r>
            <a:r>
              <a:rPr lang="zh-CN" altLang="en-US" sz="2400" dirty="0">
                <a:solidFill>
                  <a:srgbClr val="A50021"/>
                </a:solidFill>
                <a:ea typeface="黑体" panose="02010609060101010101" pitchFamily="49" charset="-122"/>
              </a:rPr>
              <a:t>年，有人首先使用“</a:t>
            </a:r>
            <a:r>
              <a:rPr lang="en-US" altLang="zh-CN" sz="2400" dirty="0">
                <a:solidFill>
                  <a:srgbClr val="A50021"/>
                </a:solidFill>
                <a:ea typeface="黑体" panose="02010609060101010101" pitchFamily="49" charset="-122"/>
              </a:rPr>
              <a:t>biochemistry”</a:t>
            </a:r>
            <a:r>
              <a:rPr lang="zh-CN" altLang="en-US" sz="2400" dirty="0">
                <a:solidFill>
                  <a:srgbClr val="A50021"/>
                </a:solidFill>
                <a:ea typeface="黑体" panose="02010609060101010101" pitchFamily="49" charset="-122"/>
              </a:rPr>
              <a:t>这个单词</a:t>
            </a:r>
            <a:r>
              <a:rPr lang="en-US" altLang="zh-CN" sz="2400" dirty="0">
                <a:solidFill>
                  <a:srgbClr val="A50021"/>
                </a:solidFill>
                <a:ea typeface="黑体" panose="02010609060101010101" pitchFamily="49" charset="-122"/>
              </a:rPr>
              <a:t>,</a:t>
            </a:r>
            <a:r>
              <a:rPr lang="zh-CN" altLang="en-US" sz="2400" dirty="0">
                <a:solidFill>
                  <a:srgbClr val="A50021"/>
                </a:solidFill>
                <a:ea typeface="黑体" panose="02010609060101010101" pitchFamily="49" charset="-122"/>
              </a:rPr>
              <a:t>它反映了作为独立学科的生物化学的诞生。</a:t>
            </a:r>
          </a:p>
        </p:txBody>
      </p:sp>
    </p:spTree>
    <p:extLst>
      <p:ext uri="{BB962C8B-B14F-4D97-AF65-F5344CB8AC3E}">
        <p14:creationId xmlns:p14="http://schemas.microsoft.com/office/powerpoint/2010/main" val="3173838959"/>
      </p:ext>
    </p:extLst>
  </p:cSld>
  <p:clrMapOvr>
    <a:masterClrMapping/>
  </p:clrMapOvr>
  <p:transition>
    <p:strips dir="l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401D3FB-3C7B-43EA-B98B-BEE2C8A5D842}"/>
              </a:ext>
            </a:extLst>
          </p:cNvPr>
          <p:cNvSpPr>
            <a:spLocks noGrp="1"/>
          </p:cNvSpPr>
          <p:nvPr>
            <p:ph idx="1"/>
          </p:nvPr>
        </p:nvSpPr>
        <p:spPr/>
        <p:txBody>
          <a:bodyPr/>
          <a:lstStyle/>
          <a:p>
            <a:r>
              <a:rPr lang="zh-CN" altLang="en-US" dirty="0">
                <a:solidFill>
                  <a:srgbClr val="C00000"/>
                </a:solidFill>
              </a:rPr>
              <a:t>人口与粮食问题</a:t>
            </a:r>
          </a:p>
        </p:txBody>
      </p:sp>
      <p:sp>
        <p:nvSpPr>
          <p:cNvPr id="3" name="标题 2">
            <a:extLst>
              <a:ext uri="{FF2B5EF4-FFF2-40B4-BE49-F238E27FC236}">
                <a16:creationId xmlns:a16="http://schemas.microsoft.com/office/drawing/2014/main" id="{9B3F9F9A-CE56-43E7-88E5-91965F4B4103}"/>
              </a:ext>
            </a:extLst>
          </p:cNvPr>
          <p:cNvSpPr>
            <a:spLocks noGrp="1"/>
          </p:cNvSpPr>
          <p:nvPr>
            <p:ph type="title"/>
          </p:nvPr>
        </p:nvSpPr>
        <p:spPr/>
        <p:txBody>
          <a:bodyPr/>
          <a:lstStyle/>
          <a:p>
            <a:r>
              <a:rPr lang="zh-CN" altLang="en-US" dirty="0">
                <a:solidFill>
                  <a:srgbClr val="C00000"/>
                </a:solidFill>
              </a:rPr>
              <a:t>生命科学与社会可持续发展</a:t>
            </a:r>
            <a:endParaRPr lang="zh-CN" altLang="en-US" dirty="0"/>
          </a:p>
        </p:txBody>
      </p:sp>
      <p:sp>
        <p:nvSpPr>
          <p:cNvPr id="4" name="灯片编号占位符 3">
            <a:extLst>
              <a:ext uri="{FF2B5EF4-FFF2-40B4-BE49-F238E27FC236}">
                <a16:creationId xmlns:a16="http://schemas.microsoft.com/office/drawing/2014/main" id="{917E6AFD-F019-4ADE-8FB5-8AB5319AC5B6}"/>
              </a:ext>
            </a:extLst>
          </p:cNvPr>
          <p:cNvSpPr>
            <a:spLocks noGrp="1"/>
          </p:cNvSpPr>
          <p:nvPr>
            <p:ph type="sldNum" sz="quarter" idx="10"/>
          </p:nvPr>
        </p:nvSpPr>
        <p:spPr/>
        <p:txBody>
          <a:bodyPr/>
          <a:lstStyle/>
          <a:p>
            <a:fld id="{82CDF444-4514-41F6-BB23-0BA8864D47CA}" type="slidenum">
              <a:rPr lang="zh-CN" altLang="en-US" smtClean="0"/>
              <a:pPr/>
              <a:t>5</a:t>
            </a:fld>
            <a:endParaRPr lang="zh-CN" altLang="en-US" dirty="0"/>
          </a:p>
        </p:txBody>
      </p:sp>
      <p:pic>
        <p:nvPicPr>
          <p:cNvPr id="6" name="图片 5">
            <a:extLst>
              <a:ext uri="{FF2B5EF4-FFF2-40B4-BE49-F238E27FC236}">
                <a16:creationId xmlns:a16="http://schemas.microsoft.com/office/drawing/2014/main" id="{280E69F0-63E2-4E04-8813-0C60FFC1F97B}"/>
              </a:ext>
            </a:extLst>
          </p:cNvPr>
          <p:cNvPicPr>
            <a:picLocks noChangeAspect="1"/>
          </p:cNvPicPr>
          <p:nvPr/>
        </p:nvPicPr>
        <p:blipFill>
          <a:blip r:embed="rId2"/>
          <a:stretch>
            <a:fillRect/>
          </a:stretch>
        </p:blipFill>
        <p:spPr>
          <a:xfrm>
            <a:off x="1528762" y="2667000"/>
            <a:ext cx="6086475" cy="2133600"/>
          </a:xfrm>
          <a:prstGeom prst="rect">
            <a:avLst/>
          </a:prstGeom>
        </p:spPr>
      </p:pic>
    </p:spTree>
    <p:extLst>
      <p:ext uri="{BB962C8B-B14F-4D97-AF65-F5344CB8AC3E}">
        <p14:creationId xmlns:p14="http://schemas.microsoft.com/office/powerpoint/2010/main" val="1111001935"/>
      </p:ext>
    </p:extLst>
  </p:cSld>
  <p:clrMapOvr>
    <a:masterClrMapping/>
  </p:clrMapOvr>
  <p:transition>
    <p:strips dir="ld"/>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r>
              <a:rPr lang="zh-CN" altLang="en-US" dirty="0">
                <a:latin typeface="Arial"/>
                <a:ea typeface="+mn-ea"/>
              </a:rPr>
              <a:t>生物化学的发展</a:t>
            </a:r>
            <a:r>
              <a:rPr lang="en-US" altLang="zh-CN" dirty="0">
                <a:latin typeface="Arial"/>
                <a:ea typeface="+mn-ea"/>
              </a:rPr>
              <a:t>——</a:t>
            </a:r>
            <a:r>
              <a:rPr lang="zh-CN" altLang="en-US" dirty="0">
                <a:latin typeface="Arial"/>
                <a:ea typeface="+mn-ea"/>
              </a:rPr>
              <a:t>第二阶段</a:t>
            </a:r>
          </a:p>
        </p:txBody>
      </p:sp>
      <p:sp>
        <p:nvSpPr>
          <p:cNvPr id="20483" name="Rectangle 3"/>
          <p:cNvSpPr>
            <a:spLocks noGrp="1" noChangeArrowheads="1"/>
          </p:cNvSpPr>
          <p:nvPr>
            <p:ph type="body" idx="1"/>
          </p:nvPr>
        </p:nvSpPr>
        <p:spPr/>
        <p:txBody>
          <a:bodyPr/>
          <a:lstStyle/>
          <a:p>
            <a:pPr marL="0" indent="622300">
              <a:lnSpc>
                <a:spcPct val="120000"/>
              </a:lnSpc>
              <a:buFontTx/>
              <a:buNone/>
            </a:pPr>
            <a:r>
              <a:rPr lang="zh-CN" altLang="en-US" sz="2400" dirty="0">
                <a:solidFill>
                  <a:srgbClr val="A50021"/>
                </a:solidFill>
                <a:ea typeface="黑体" panose="02010609060101010101" pitchFamily="49" charset="-122"/>
              </a:rPr>
              <a:t>生理生物化学</a:t>
            </a:r>
            <a:r>
              <a:rPr lang="zh-CN" altLang="en-US" sz="2400" dirty="0">
                <a:ea typeface="黑体" panose="02010609060101010101" pitchFamily="49" charset="-122"/>
              </a:rPr>
              <a:t>的发展时期</a:t>
            </a:r>
            <a:r>
              <a:rPr lang="en-US" altLang="zh-CN" sz="2400" dirty="0">
                <a:ea typeface="黑体" panose="02010609060101010101" pitchFamily="49" charset="-122"/>
              </a:rPr>
              <a:t>(1903~1950)</a:t>
            </a:r>
            <a:r>
              <a:rPr lang="zh-CN" altLang="en-US" sz="2400" dirty="0">
                <a:ea typeface="黑体" panose="02010609060101010101" pitchFamily="49" charset="-122"/>
              </a:rPr>
              <a:t>。</a:t>
            </a:r>
            <a:r>
              <a:rPr lang="en-US" altLang="zh-CN" sz="2400" dirty="0">
                <a:ea typeface="黑体" panose="02010609060101010101" pitchFamily="49" charset="-122"/>
              </a:rPr>
              <a:t>19</a:t>
            </a:r>
            <a:r>
              <a:rPr lang="zh-CN" altLang="en-US" sz="2400" dirty="0">
                <a:ea typeface="黑体" panose="02010609060101010101" pitchFamily="49" charset="-122"/>
              </a:rPr>
              <a:t>世纪中叶，生物学积累了若干有关血液循环和消化、吸收的知识，巴甫洛夫消化生理学比较完整地建立起来了。这一时期开始探索生理功能的化学过程，从而</a:t>
            </a:r>
            <a:r>
              <a:rPr lang="zh-CN" altLang="en-US" sz="2400" dirty="0">
                <a:solidFill>
                  <a:srgbClr val="A50021"/>
                </a:solidFill>
                <a:ea typeface="黑体" panose="02010609060101010101" pitchFamily="49" charset="-122"/>
              </a:rPr>
              <a:t>派生出了生理生物化学</a:t>
            </a:r>
            <a:r>
              <a:rPr lang="zh-CN" altLang="en-US" sz="2400" dirty="0">
                <a:ea typeface="黑体" panose="02010609060101010101" pitchFamily="49" charset="-122"/>
              </a:rPr>
              <a:t>。</a:t>
            </a:r>
          </a:p>
        </p:txBody>
      </p:sp>
    </p:spTree>
    <p:extLst>
      <p:ext uri="{BB962C8B-B14F-4D97-AF65-F5344CB8AC3E}">
        <p14:creationId xmlns:p14="http://schemas.microsoft.com/office/powerpoint/2010/main" val="3290205340"/>
      </p:ext>
    </p:extLst>
  </p:cSld>
  <p:clrMapOvr>
    <a:masterClrMapping/>
  </p:clrMapOvr>
  <p:transition>
    <p:strips dir="ld"/>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r>
              <a:rPr lang="zh-CN" altLang="en-US" dirty="0">
                <a:latin typeface="Arial"/>
                <a:ea typeface="+mn-ea"/>
              </a:rPr>
              <a:t>生物化学的发展</a:t>
            </a:r>
            <a:r>
              <a:rPr lang="en-US" altLang="zh-CN" dirty="0">
                <a:latin typeface="Arial"/>
                <a:ea typeface="+mn-ea"/>
              </a:rPr>
              <a:t>——</a:t>
            </a:r>
            <a:r>
              <a:rPr lang="zh-CN" altLang="en-US" dirty="0">
                <a:latin typeface="Arial"/>
                <a:ea typeface="+mn-ea"/>
              </a:rPr>
              <a:t>第三阶段</a:t>
            </a:r>
          </a:p>
        </p:txBody>
      </p:sp>
      <p:sp>
        <p:nvSpPr>
          <p:cNvPr id="21507" name="Rectangle 3"/>
          <p:cNvSpPr>
            <a:spLocks noGrp="1" noChangeArrowheads="1"/>
          </p:cNvSpPr>
          <p:nvPr>
            <p:ph type="body" idx="1"/>
          </p:nvPr>
        </p:nvSpPr>
        <p:spPr/>
        <p:txBody>
          <a:bodyPr/>
          <a:lstStyle/>
          <a:p>
            <a:pPr marL="0" indent="542925">
              <a:lnSpc>
                <a:spcPct val="120000"/>
              </a:lnSpc>
              <a:buFontTx/>
              <a:buNone/>
            </a:pPr>
            <a:r>
              <a:rPr lang="en-US" altLang="zh-CN" sz="2400" dirty="0">
                <a:ea typeface="黑体" panose="02010609060101010101" pitchFamily="49" charset="-122"/>
              </a:rPr>
              <a:t>1950</a:t>
            </a:r>
            <a:r>
              <a:rPr lang="zh-CN" altLang="en-US" sz="2400" dirty="0">
                <a:ea typeface="黑体" panose="02010609060101010101" pitchFamily="49" charset="-122"/>
              </a:rPr>
              <a:t>年以后</a:t>
            </a:r>
            <a:r>
              <a:rPr lang="en-US" altLang="zh-CN" sz="2400" dirty="0">
                <a:ea typeface="黑体" panose="02010609060101010101" pitchFamily="49" charset="-122"/>
              </a:rPr>
              <a:t>,</a:t>
            </a:r>
            <a:r>
              <a:rPr lang="zh-CN" altLang="en-US" sz="2400" dirty="0">
                <a:ea typeface="黑体" panose="02010609060101010101" pitchFamily="49" charset="-122"/>
              </a:rPr>
              <a:t>由于各种现代化技术和设备的发明和发展，生物化学进入了</a:t>
            </a:r>
            <a:r>
              <a:rPr lang="zh-CN" altLang="en-US" sz="2400" dirty="0">
                <a:solidFill>
                  <a:srgbClr val="A50021"/>
                </a:solidFill>
                <a:ea typeface="黑体" panose="02010609060101010101" pitchFamily="49" charset="-122"/>
              </a:rPr>
              <a:t>分子的或综合生物化学</a:t>
            </a:r>
            <a:r>
              <a:rPr lang="zh-CN" altLang="en-US" sz="2400" dirty="0">
                <a:ea typeface="黑体" panose="02010609060101010101" pitchFamily="49" charset="-122"/>
              </a:rPr>
              <a:t>发展时期。这期间，生物化学的进展，更集中、更突出地反映在蛋白质、酶和核酸等生物大分子研究上，使生命起源研究进入了新的发展时期。同时，</a:t>
            </a:r>
            <a:r>
              <a:rPr lang="zh-CN" altLang="en-US" sz="2400" dirty="0">
                <a:solidFill>
                  <a:srgbClr val="A50021"/>
                </a:solidFill>
                <a:ea typeface="黑体" panose="02010609060101010101" pitchFamily="49" charset="-122"/>
              </a:rPr>
              <a:t>开始应用生物化学方法改变遗传特性，创立了遗传工程学</a:t>
            </a:r>
            <a:r>
              <a:rPr lang="zh-CN" altLang="en-US" sz="2400" dirty="0">
                <a:ea typeface="黑体" panose="02010609060101010101" pitchFamily="49" charset="-122"/>
              </a:rPr>
              <a:t>。</a:t>
            </a:r>
          </a:p>
        </p:txBody>
      </p:sp>
    </p:spTree>
    <p:extLst>
      <p:ext uri="{BB962C8B-B14F-4D97-AF65-F5344CB8AC3E}">
        <p14:creationId xmlns:p14="http://schemas.microsoft.com/office/powerpoint/2010/main" val="2227131431"/>
      </p:ext>
    </p:extLst>
  </p:cSld>
  <p:clrMapOvr>
    <a:masterClrMapping/>
  </p:clrMapOvr>
  <p:transition>
    <p:strips dir="ld"/>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60" name="Picture 8" descr="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057400"/>
            <a:ext cx="2362200" cy="3810000"/>
          </a:xfrm>
          <a:prstGeom prst="rect">
            <a:avLst/>
          </a:prstGeom>
          <a:noFill/>
          <a:effectLst>
            <a:outerShdw dist="206741" dir="2849373" algn="ctr" rotWithShape="0">
              <a:srgbClr val="808080"/>
            </a:outerShdw>
          </a:effectLst>
          <a:extLst>
            <a:ext uri="{909E8E84-426E-40DD-AFC4-6F175D3DCCD1}">
              <a14:hiddenFill xmlns:a14="http://schemas.microsoft.com/office/drawing/2010/main">
                <a:solidFill>
                  <a:srgbClr val="FFFFFF"/>
                </a:solidFill>
              </a14:hiddenFill>
            </a:ext>
          </a:extLst>
        </p:spPr>
      </p:pic>
      <p:sp>
        <p:nvSpPr>
          <p:cNvPr id="23554" name="Rectangle 2"/>
          <p:cNvSpPr>
            <a:spLocks noGrp="1" noChangeArrowheads="1"/>
          </p:cNvSpPr>
          <p:nvPr>
            <p:ph type="title"/>
          </p:nvPr>
        </p:nvSpPr>
        <p:spPr>
          <a:xfrm>
            <a:off x="1752600" y="732609"/>
            <a:ext cx="6851650" cy="1143000"/>
          </a:xfrm>
        </p:spPr>
        <p:txBody>
          <a:bodyPr/>
          <a:lstStyle/>
          <a:p>
            <a:r>
              <a:rPr lang="en-US" altLang="zh-CN" dirty="0">
                <a:solidFill>
                  <a:srgbClr val="008000"/>
                </a:solidFill>
                <a:ea typeface="黑体" panose="02010609060101010101" pitchFamily="49" charset="-122"/>
              </a:rPr>
              <a:t>DNA</a:t>
            </a:r>
            <a:r>
              <a:rPr lang="zh-CN" altLang="en-US" dirty="0">
                <a:solidFill>
                  <a:srgbClr val="008000"/>
                </a:solidFill>
                <a:ea typeface="黑体" panose="02010609060101010101" pitchFamily="49" charset="-122"/>
              </a:rPr>
              <a:t>双螺旋结构</a:t>
            </a:r>
          </a:p>
        </p:txBody>
      </p:sp>
      <p:sp>
        <p:nvSpPr>
          <p:cNvPr id="23561" name="Text Box 9"/>
          <p:cNvSpPr txBox="1">
            <a:spLocks noChangeArrowheads="1"/>
          </p:cNvSpPr>
          <p:nvPr/>
        </p:nvSpPr>
        <p:spPr bwMode="auto">
          <a:xfrm>
            <a:off x="3124200" y="4343400"/>
            <a:ext cx="60960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a:lnSpc>
                <a:spcPct val="150000"/>
              </a:lnSpc>
            </a:pPr>
            <a:r>
              <a:rPr kumimoji="1" lang="zh-CN" altLang="zh-CN" sz="2000" dirty="0">
                <a:solidFill>
                  <a:srgbClr val="A50021"/>
                </a:solidFill>
                <a:ea typeface="黑体" panose="02010609060101010101" pitchFamily="49" charset="-122"/>
              </a:rPr>
              <a:t>1953年，</a:t>
            </a:r>
            <a:r>
              <a:rPr kumimoji="1" lang="zh-CN" altLang="zh-CN" sz="2000" dirty="0">
                <a:ea typeface="黑体" panose="02010609060101010101" pitchFamily="49" charset="-122"/>
              </a:rPr>
              <a:t>美国生物学家</a:t>
            </a:r>
            <a:r>
              <a:rPr kumimoji="1" lang="zh-CN" altLang="zh-CN" sz="2000" dirty="0">
                <a:solidFill>
                  <a:srgbClr val="A50021"/>
                </a:solidFill>
                <a:ea typeface="黑体" panose="02010609060101010101" pitchFamily="49" charset="-122"/>
              </a:rPr>
              <a:t>沃森</a:t>
            </a:r>
            <a:r>
              <a:rPr kumimoji="1" lang="zh-CN" altLang="zh-CN" sz="2000" dirty="0">
                <a:ea typeface="黑体" panose="02010609060101010101" pitchFamily="49" charset="-122"/>
              </a:rPr>
              <a:t>和</a:t>
            </a:r>
            <a:r>
              <a:rPr kumimoji="1" lang="zh-CN" altLang="en-US" sz="2000" dirty="0">
                <a:ea typeface="黑体" panose="02010609060101010101" pitchFamily="49" charset="-122"/>
              </a:rPr>
              <a:t>英国生物物理学家</a:t>
            </a:r>
            <a:r>
              <a:rPr kumimoji="1" lang="zh-CN" altLang="zh-CN" sz="2000" dirty="0">
                <a:solidFill>
                  <a:srgbClr val="A50021"/>
                </a:solidFill>
                <a:ea typeface="黑体" panose="02010609060101010101" pitchFamily="49" charset="-122"/>
              </a:rPr>
              <a:t>克里克建立了</a:t>
            </a:r>
            <a:r>
              <a:rPr kumimoji="1" lang="en-US" altLang="zh-CN" sz="2000" dirty="0">
                <a:solidFill>
                  <a:srgbClr val="A50021"/>
                </a:solidFill>
                <a:ea typeface="黑体" panose="02010609060101010101" pitchFamily="49" charset="-122"/>
              </a:rPr>
              <a:t>DNA</a:t>
            </a:r>
            <a:r>
              <a:rPr kumimoji="1" lang="zh-CN" altLang="en-US" sz="2000" dirty="0">
                <a:solidFill>
                  <a:srgbClr val="A50021"/>
                </a:solidFill>
                <a:ea typeface="黑体" panose="02010609060101010101" pitchFamily="49" charset="-122"/>
              </a:rPr>
              <a:t>双螺旋结构模式</a:t>
            </a:r>
            <a:r>
              <a:rPr kumimoji="1" lang="zh-CN" altLang="en-US" sz="2000" dirty="0">
                <a:ea typeface="黑体" panose="02010609060101010101" pitchFamily="49" charset="-122"/>
              </a:rPr>
              <a:t>。这一发现成为分子生物学的里程碑。后来他们获得了</a:t>
            </a:r>
            <a:r>
              <a:rPr kumimoji="1" lang="en-US" altLang="zh-CN" sz="2000" dirty="0">
                <a:ea typeface="黑体" panose="02010609060101010101" pitchFamily="49" charset="-122"/>
              </a:rPr>
              <a:t>62</a:t>
            </a:r>
            <a:r>
              <a:rPr kumimoji="1" lang="zh-CN" altLang="en-US" sz="2000" dirty="0">
                <a:ea typeface="黑体" panose="02010609060101010101" pitchFamily="49" charset="-122"/>
              </a:rPr>
              <a:t>年的诺贝尔生理医学奖。 </a:t>
            </a:r>
          </a:p>
        </p:txBody>
      </p:sp>
      <p:pic>
        <p:nvPicPr>
          <p:cNvPr id="2355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10100" y="1910602"/>
            <a:ext cx="3124200" cy="232083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p:cNvSpPr txBox="1">
            <a:spLocks noChangeArrowheads="1"/>
          </p:cNvSpPr>
          <p:nvPr/>
        </p:nvSpPr>
        <p:spPr bwMode="auto">
          <a:xfrm>
            <a:off x="2057400" y="23019"/>
            <a:ext cx="685165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eaLnBrk="1" hangingPunct="1">
              <a:defRPr sz="3600" b="1">
                <a:solidFill>
                  <a:srgbClr val="CC0000"/>
                </a:solidFill>
                <a:effectLst>
                  <a:outerShdw blurRad="38100" dist="38100" dir="2700000" algn="tl">
                    <a:srgbClr val="C0C0C0"/>
                  </a:outerShdw>
                </a:effectLst>
                <a:latin typeface="Arial"/>
                <a:cs typeface="+mj-cs"/>
              </a:defRPr>
            </a:lvl1pPr>
            <a:lvl2pPr eaLnBrk="1" hangingPunct="1">
              <a:defRPr sz="3600" b="1">
                <a:solidFill>
                  <a:srgbClr val="CC0000"/>
                </a:solidFill>
                <a:effectLst>
                  <a:outerShdw blurRad="38100" dist="38100" dir="2700000" algn="tl">
                    <a:srgbClr val="C0C0C0"/>
                  </a:outerShdw>
                </a:effectLst>
                <a:ea typeface="黑体" pitchFamily="49" charset="-122"/>
              </a:defRPr>
            </a:lvl2pPr>
            <a:lvl3pPr eaLnBrk="1" hangingPunct="1">
              <a:defRPr sz="3600" b="1">
                <a:solidFill>
                  <a:srgbClr val="CC0000"/>
                </a:solidFill>
                <a:effectLst>
                  <a:outerShdw blurRad="38100" dist="38100" dir="2700000" algn="tl">
                    <a:srgbClr val="C0C0C0"/>
                  </a:outerShdw>
                </a:effectLst>
                <a:ea typeface="黑体" pitchFamily="49" charset="-122"/>
              </a:defRPr>
            </a:lvl3pPr>
            <a:lvl4pPr eaLnBrk="1" hangingPunct="1">
              <a:defRPr sz="3600" b="1">
                <a:solidFill>
                  <a:srgbClr val="CC0000"/>
                </a:solidFill>
                <a:effectLst>
                  <a:outerShdw blurRad="38100" dist="38100" dir="2700000" algn="tl">
                    <a:srgbClr val="C0C0C0"/>
                  </a:outerShdw>
                </a:effectLst>
                <a:ea typeface="黑体" pitchFamily="49" charset="-122"/>
              </a:defRPr>
            </a:lvl4pPr>
            <a:lvl5pPr eaLnBrk="1" hangingPunct="1">
              <a:defRPr sz="3600" b="1">
                <a:solidFill>
                  <a:srgbClr val="CC0000"/>
                </a:solidFill>
                <a:effectLst>
                  <a:outerShdw blurRad="38100" dist="38100" dir="2700000" algn="tl">
                    <a:srgbClr val="C0C0C0"/>
                  </a:outerShdw>
                </a:effectLst>
                <a:ea typeface="黑体" pitchFamily="49" charset="-122"/>
              </a:defRPr>
            </a:lvl5pPr>
            <a:lvl6pPr marL="457200" fontAlgn="base">
              <a:spcBef>
                <a:spcPct val="0"/>
              </a:spcBef>
              <a:spcAft>
                <a:spcPct val="0"/>
              </a:spcAft>
              <a:defRPr sz="5000" b="1">
                <a:solidFill>
                  <a:srgbClr val="CC0000"/>
                </a:solidFill>
                <a:effectLst>
                  <a:outerShdw blurRad="38100" dist="38100" dir="2700000" algn="tl">
                    <a:srgbClr val="C0C0C0"/>
                  </a:outerShdw>
                </a:effectLst>
                <a:ea typeface="黑体" pitchFamily="49" charset="-122"/>
              </a:defRPr>
            </a:lvl6pPr>
            <a:lvl7pPr marL="914400" fontAlgn="base">
              <a:spcBef>
                <a:spcPct val="0"/>
              </a:spcBef>
              <a:spcAft>
                <a:spcPct val="0"/>
              </a:spcAft>
              <a:defRPr sz="5000" b="1">
                <a:solidFill>
                  <a:srgbClr val="CC0000"/>
                </a:solidFill>
                <a:effectLst>
                  <a:outerShdw blurRad="38100" dist="38100" dir="2700000" algn="tl">
                    <a:srgbClr val="C0C0C0"/>
                  </a:outerShdw>
                </a:effectLst>
                <a:ea typeface="黑体" pitchFamily="49" charset="-122"/>
              </a:defRPr>
            </a:lvl7pPr>
            <a:lvl8pPr marL="1371600" fontAlgn="base">
              <a:spcBef>
                <a:spcPct val="0"/>
              </a:spcBef>
              <a:spcAft>
                <a:spcPct val="0"/>
              </a:spcAft>
              <a:defRPr sz="5000" b="1">
                <a:solidFill>
                  <a:srgbClr val="CC0000"/>
                </a:solidFill>
                <a:effectLst>
                  <a:outerShdw blurRad="38100" dist="38100" dir="2700000" algn="tl">
                    <a:srgbClr val="C0C0C0"/>
                  </a:outerShdw>
                </a:effectLst>
                <a:ea typeface="黑体" pitchFamily="49" charset="-122"/>
              </a:defRPr>
            </a:lvl8pPr>
            <a:lvl9pPr marL="1828800" fontAlgn="base">
              <a:spcBef>
                <a:spcPct val="0"/>
              </a:spcBef>
              <a:spcAft>
                <a:spcPct val="0"/>
              </a:spcAft>
              <a:defRPr sz="5000" b="1">
                <a:solidFill>
                  <a:srgbClr val="CC0000"/>
                </a:solidFill>
                <a:effectLst>
                  <a:outerShdw blurRad="38100" dist="38100" dir="2700000" algn="tl">
                    <a:srgbClr val="C0C0C0"/>
                  </a:outerShdw>
                </a:effectLst>
                <a:ea typeface="黑体" pitchFamily="49" charset="-122"/>
              </a:defRPr>
            </a:lvl9pPr>
          </a:lstStyle>
          <a:p>
            <a:r>
              <a:rPr lang="zh-CN" altLang="en-US" dirty="0"/>
              <a:t>五、生物化学的重要成就</a:t>
            </a:r>
          </a:p>
        </p:txBody>
      </p:sp>
    </p:spTree>
    <p:extLst>
      <p:ext uri="{BB962C8B-B14F-4D97-AF65-F5344CB8AC3E}">
        <p14:creationId xmlns:p14="http://schemas.microsoft.com/office/powerpoint/2010/main" val="542965686"/>
      </p:ext>
    </p:extLst>
  </p:cSld>
  <p:clrMapOvr>
    <a:masterClrMapping/>
  </p:clrMapOvr>
  <p:transition>
    <p:strips dir="ld"/>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r>
              <a:rPr lang="en-US" altLang="en-US">
                <a:latin typeface="Arial"/>
                <a:ea typeface="+mn-ea"/>
              </a:rPr>
              <a:t>分子遗传的中心法则</a:t>
            </a:r>
            <a:endParaRPr lang="zh-CN" altLang="en-US">
              <a:latin typeface="Arial"/>
              <a:ea typeface="+mn-ea"/>
            </a:endParaRPr>
          </a:p>
        </p:txBody>
      </p:sp>
      <p:graphicFrame>
        <p:nvGraphicFramePr>
          <p:cNvPr id="25604" name="Object 4"/>
          <p:cNvGraphicFramePr>
            <a:graphicFrameLocks noChangeAspect="1"/>
          </p:cNvGraphicFramePr>
          <p:nvPr/>
        </p:nvGraphicFramePr>
        <p:xfrm>
          <a:off x="685800" y="1600200"/>
          <a:ext cx="7772400" cy="4800600"/>
        </p:xfrm>
        <a:graphic>
          <a:graphicData uri="http://schemas.openxmlformats.org/presentationml/2006/ole">
            <mc:AlternateContent xmlns:mc="http://schemas.openxmlformats.org/markup-compatibility/2006">
              <mc:Choice xmlns:v="urn:schemas-microsoft-com:vml" Requires="v">
                <p:oleObj name="Image" r:id="rId2" imgW="12253968" imgH="11161905" progId="Photoshop.Image.6">
                  <p:embed/>
                </p:oleObj>
              </mc:Choice>
              <mc:Fallback>
                <p:oleObj name="Image" r:id="rId2" imgW="12253968" imgH="11161905" progId="Photoshop.Image.6">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6002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451818478"/>
      </p:ext>
    </p:extLst>
  </p:cSld>
  <p:clrMapOvr>
    <a:masterClrMapping/>
  </p:clrMapOvr>
  <p:transition>
    <p:strips dir="l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r>
              <a:rPr lang="zh-CN" altLang="en-US">
                <a:latin typeface="Arial"/>
                <a:ea typeface="+mn-ea"/>
              </a:rPr>
              <a:t>基因工程方法的建立</a:t>
            </a:r>
          </a:p>
        </p:txBody>
      </p:sp>
      <p:sp>
        <p:nvSpPr>
          <p:cNvPr id="26627" name="Rectangle 3"/>
          <p:cNvSpPr>
            <a:spLocks noGrp="1" noChangeArrowheads="1"/>
          </p:cNvSpPr>
          <p:nvPr>
            <p:ph type="body" idx="1"/>
          </p:nvPr>
        </p:nvSpPr>
        <p:spPr>
          <a:xfrm>
            <a:off x="827088" y="1989138"/>
            <a:ext cx="8088312" cy="4319587"/>
          </a:xfrm>
        </p:spPr>
        <p:txBody>
          <a:bodyPr/>
          <a:lstStyle/>
          <a:p>
            <a:pPr>
              <a:lnSpc>
                <a:spcPct val="120000"/>
              </a:lnSpc>
              <a:buFont typeface="Wingdings" panose="05000000000000000000" pitchFamily="2" charset="2"/>
              <a:buChar char="Ø"/>
            </a:pPr>
            <a:r>
              <a:rPr lang="en-US" altLang="zh-CN" sz="2400" dirty="0">
                <a:ea typeface="黑体" panose="02010609060101010101" pitchFamily="49" charset="-122"/>
              </a:rPr>
              <a:t>1970</a:t>
            </a:r>
            <a:r>
              <a:rPr lang="zh-CN" altLang="en-US" sz="2400" dirty="0">
                <a:ea typeface="黑体" panose="02010609060101010101" pitchFamily="49" charset="-122"/>
              </a:rPr>
              <a:t>年，</a:t>
            </a:r>
            <a:r>
              <a:rPr lang="en-US" altLang="zh-CN" sz="2400" dirty="0">
                <a:ea typeface="黑体" panose="02010609060101010101" pitchFamily="49" charset="-122"/>
              </a:rPr>
              <a:t>Temin</a:t>
            </a:r>
            <a:r>
              <a:rPr lang="zh-CN" altLang="en-US" sz="2400" dirty="0">
                <a:ea typeface="黑体" panose="02010609060101010101" pitchFamily="49" charset="-122"/>
              </a:rPr>
              <a:t>和</a:t>
            </a:r>
            <a:r>
              <a:rPr lang="en-US" altLang="zh-CN" sz="2400" dirty="0">
                <a:ea typeface="黑体" panose="02010609060101010101" pitchFamily="49" charset="-122"/>
              </a:rPr>
              <a:t>Baltimore</a:t>
            </a:r>
            <a:r>
              <a:rPr lang="zh-CN" altLang="en-US" sz="2400" dirty="0">
                <a:ea typeface="黑体" panose="02010609060101010101" pitchFamily="49" charset="-122"/>
              </a:rPr>
              <a:t>从鸡肉瘤病毒中</a:t>
            </a:r>
            <a:r>
              <a:rPr lang="zh-CN" altLang="en-US" sz="2400" dirty="0">
                <a:solidFill>
                  <a:srgbClr val="A50021"/>
                </a:solidFill>
                <a:ea typeface="黑体" panose="02010609060101010101" pitchFamily="49" charset="-122"/>
              </a:rPr>
              <a:t>发现反转录酶</a:t>
            </a:r>
            <a:r>
              <a:rPr lang="zh-CN" altLang="en-US" sz="2400" dirty="0">
                <a:ea typeface="黑体" panose="02010609060101010101" pitchFamily="49" charset="-122"/>
              </a:rPr>
              <a:t>。</a:t>
            </a:r>
          </a:p>
          <a:p>
            <a:pPr>
              <a:lnSpc>
                <a:spcPct val="120000"/>
              </a:lnSpc>
              <a:buFont typeface="Wingdings" panose="05000000000000000000" pitchFamily="2" charset="2"/>
              <a:buChar char="Ø"/>
            </a:pPr>
            <a:r>
              <a:rPr lang="en-US" altLang="zh-CN" sz="2400" dirty="0">
                <a:ea typeface="黑体" panose="02010609060101010101" pitchFamily="49" charset="-122"/>
              </a:rPr>
              <a:t>Smith</a:t>
            </a:r>
            <a:r>
              <a:rPr lang="zh-CN" altLang="en-US" sz="2400" dirty="0">
                <a:ea typeface="黑体" panose="02010609060101010101" pitchFamily="49" charset="-122"/>
              </a:rPr>
              <a:t>和</a:t>
            </a:r>
            <a:r>
              <a:rPr lang="en-US" altLang="zh-CN" sz="2400" dirty="0">
                <a:ea typeface="黑体" panose="02010609060101010101" pitchFamily="49" charset="-122"/>
              </a:rPr>
              <a:t>Wilcox</a:t>
            </a:r>
            <a:r>
              <a:rPr lang="zh-CN" altLang="en-US" sz="2400" dirty="0">
                <a:ea typeface="黑体" panose="02010609060101010101" pitchFamily="49" charset="-122"/>
              </a:rPr>
              <a:t>在</a:t>
            </a:r>
            <a:r>
              <a:rPr lang="en-US" altLang="zh-CN" sz="2400" dirty="0">
                <a:ea typeface="黑体" panose="02010609060101010101" pitchFamily="49" charset="-122"/>
              </a:rPr>
              <a:t>E.coli</a:t>
            </a:r>
            <a:r>
              <a:rPr lang="zh-CN" altLang="en-US" sz="2400" dirty="0">
                <a:ea typeface="黑体" panose="02010609060101010101" pitchFamily="49" charset="-122"/>
              </a:rPr>
              <a:t>中发现芽豆类</a:t>
            </a:r>
            <a:r>
              <a:rPr lang="zh-CN" altLang="en-US" sz="2400" dirty="0">
                <a:solidFill>
                  <a:srgbClr val="A50021"/>
                </a:solidFill>
                <a:ea typeface="黑体" panose="02010609060101010101" pitchFamily="49" charset="-122"/>
              </a:rPr>
              <a:t>限制性内切酶</a:t>
            </a:r>
            <a:r>
              <a:rPr lang="en-US" altLang="zh-CN" sz="2400" dirty="0">
                <a:ea typeface="黑体" panose="02010609060101010101" pitchFamily="49" charset="-122"/>
              </a:rPr>
              <a:t>,</a:t>
            </a:r>
            <a:r>
              <a:rPr lang="zh-CN" altLang="en-US" sz="2400" dirty="0">
                <a:ea typeface="黑体" panose="02010609060101010101" pitchFamily="49" charset="-122"/>
              </a:rPr>
              <a:t>由此为基因工程方法的建立打下了基础。</a:t>
            </a:r>
          </a:p>
        </p:txBody>
      </p:sp>
    </p:spTree>
    <p:extLst>
      <p:ext uri="{BB962C8B-B14F-4D97-AF65-F5344CB8AC3E}">
        <p14:creationId xmlns:p14="http://schemas.microsoft.com/office/powerpoint/2010/main" val="3095153038"/>
      </p:ext>
    </p:extLst>
  </p:cSld>
  <p:clrMapOvr>
    <a:masterClrMapping/>
  </p:clrMapOvr>
  <p:transition>
    <p:strips dir="ld"/>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r>
              <a:rPr lang="zh-CN" altLang="en-US">
                <a:latin typeface="Arial"/>
                <a:ea typeface="+mn-ea"/>
              </a:rPr>
              <a:t>“人类基因组作图和测序”计划</a:t>
            </a:r>
          </a:p>
        </p:txBody>
      </p:sp>
      <p:sp>
        <p:nvSpPr>
          <p:cNvPr id="28675" name="Rectangle 3"/>
          <p:cNvSpPr>
            <a:spLocks noGrp="1" noChangeArrowheads="1"/>
          </p:cNvSpPr>
          <p:nvPr>
            <p:ph type="body" idx="1"/>
          </p:nvPr>
        </p:nvSpPr>
        <p:spPr/>
        <p:txBody>
          <a:bodyPr/>
          <a:lstStyle/>
          <a:p>
            <a:pPr marL="0" indent="444500">
              <a:lnSpc>
                <a:spcPct val="120000"/>
              </a:lnSpc>
              <a:buFontTx/>
              <a:buNone/>
            </a:pPr>
            <a:r>
              <a:rPr lang="en-US" altLang="zh-CN" sz="2400">
                <a:ea typeface="黑体" panose="02010609060101010101" pitchFamily="49" charset="-122"/>
              </a:rPr>
              <a:t>1985</a:t>
            </a:r>
            <a:r>
              <a:rPr lang="zh-CN" altLang="en-US" sz="2400">
                <a:ea typeface="黑体" panose="02010609060101010101" pitchFamily="49" charset="-122"/>
              </a:rPr>
              <a:t>年，美国科学家率先提出</a:t>
            </a:r>
            <a:r>
              <a:rPr lang="zh-CN" altLang="en-US" sz="2400">
                <a:solidFill>
                  <a:srgbClr val="A50021"/>
                </a:solidFill>
                <a:ea typeface="黑体" panose="02010609060101010101" pitchFamily="49" charset="-122"/>
              </a:rPr>
              <a:t>“人类基因组测序和作图”计划</a:t>
            </a:r>
            <a:r>
              <a:rPr lang="en-US" altLang="zh-CN" sz="2400">
                <a:ea typeface="黑体" panose="02010609060101010101" pitchFamily="49" charset="-122"/>
              </a:rPr>
              <a:t>(</a:t>
            </a:r>
            <a:r>
              <a:rPr lang="zh-CN" altLang="en-US" sz="2400">
                <a:ea typeface="黑体" panose="02010609060101010101" pitchFamily="49" charset="-122"/>
              </a:rPr>
              <a:t>简称</a:t>
            </a:r>
            <a:r>
              <a:rPr lang="en-US" altLang="zh-CN" sz="2400">
                <a:ea typeface="黑体" panose="02010609060101010101" pitchFamily="49" charset="-122"/>
              </a:rPr>
              <a:t>HGP)</a:t>
            </a:r>
            <a:r>
              <a:rPr lang="zh-CN" altLang="en-US" sz="2400">
                <a:ea typeface="黑体" panose="02010609060101010101" pitchFamily="49" charset="-122"/>
              </a:rPr>
              <a:t>。国际合作始于</a:t>
            </a:r>
            <a:r>
              <a:rPr lang="en-US" altLang="zh-CN" sz="2400">
                <a:ea typeface="黑体" panose="02010609060101010101" pitchFamily="49" charset="-122"/>
              </a:rPr>
              <a:t>1990</a:t>
            </a:r>
            <a:r>
              <a:rPr lang="zh-CN" altLang="en-US" sz="2400">
                <a:ea typeface="黑体" panose="02010609060101010101" pitchFamily="49" charset="-122"/>
              </a:rPr>
              <a:t>年。</a:t>
            </a:r>
          </a:p>
          <a:p>
            <a:pPr marL="0" indent="444500">
              <a:lnSpc>
                <a:spcPct val="120000"/>
              </a:lnSpc>
              <a:buFontTx/>
              <a:buNone/>
            </a:pPr>
            <a:r>
              <a:rPr lang="zh-CN" altLang="en-US" sz="2400">
                <a:ea typeface="黑体" panose="02010609060101010101" pitchFamily="49" charset="-122"/>
              </a:rPr>
              <a:t>该计划的核心就是测定人类基因组的全部</a:t>
            </a:r>
            <a:r>
              <a:rPr lang="en-US" altLang="zh-CN" sz="2400">
                <a:ea typeface="黑体" panose="02010609060101010101" pitchFamily="49" charset="-122"/>
              </a:rPr>
              <a:t>DNA</a:t>
            </a:r>
            <a:r>
              <a:rPr lang="zh-CN" altLang="en-US" sz="2400">
                <a:ea typeface="黑体" panose="02010609060101010101" pitchFamily="49" charset="-122"/>
              </a:rPr>
              <a:t>序列，从整体上破译人类遗传信息，以使人类能在分子水平上全面地认识自我。</a:t>
            </a:r>
          </a:p>
          <a:p>
            <a:pPr marL="0" indent="444500">
              <a:lnSpc>
                <a:spcPct val="120000"/>
              </a:lnSpc>
              <a:buFontTx/>
              <a:buNone/>
            </a:pPr>
            <a:r>
              <a:rPr lang="en-US" altLang="zh-CN" sz="2400">
                <a:solidFill>
                  <a:srgbClr val="A50021"/>
                </a:solidFill>
                <a:ea typeface="黑体" panose="02010609060101010101" pitchFamily="49" charset="-122"/>
              </a:rPr>
              <a:t>HGP</a:t>
            </a:r>
            <a:r>
              <a:rPr lang="zh-CN" altLang="en-US" sz="2400">
                <a:solidFill>
                  <a:srgbClr val="A50021"/>
                </a:solidFill>
                <a:ea typeface="黑体" panose="02010609060101010101" pitchFamily="49" charset="-122"/>
              </a:rPr>
              <a:t>在</a:t>
            </a:r>
            <a:r>
              <a:rPr lang="en-US" altLang="zh-CN" sz="2400">
                <a:solidFill>
                  <a:srgbClr val="A50021"/>
                </a:solidFill>
                <a:ea typeface="黑体" panose="02010609060101010101" pitchFamily="49" charset="-122"/>
              </a:rPr>
              <a:t>2000</a:t>
            </a:r>
            <a:r>
              <a:rPr lang="zh-CN" altLang="en-US" sz="2400">
                <a:solidFill>
                  <a:srgbClr val="A50021"/>
                </a:solidFill>
                <a:ea typeface="黑体" panose="02010609060101010101" pitchFamily="49" charset="-122"/>
              </a:rPr>
              <a:t>年基本完成。</a:t>
            </a:r>
          </a:p>
        </p:txBody>
      </p:sp>
    </p:spTree>
    <p:extLst>
      <p:ext uri="{BB962C8B-B14F-4D97-AF65-F5344CB8AC3E}">
        <p14:creationId xmlns:p14="http://schemas.microsoft.com/office/powerpoint/2010/main" val="4112870293"/>
      </p:ext>
    </p:extLst>
  </p:cSld>
  <p:clrMapOvr>
    <a:masterClrMapping/>
  </p:clrMapOvr>
  <p:transition>
    <p:strips dir="ld"/>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r>
              <a:rPr lang="zh-CN" altLang="en-US">
                <a:latin typeface="Arial"/>
                <a:ea typeface="+mn-ea"/>
              </a:rPr>
              <a:t>人类基因组计划的应用前景</a:t>
            </a:r>
          </a:p>
        </p:txBody>
      </p:sp>
      <p:sp>
        <p:nvSpPr>
          <p:cNvPr id="29699" name="Rectangle 3"/>
          <p:cNvSpPr>
            <a:spLocks noGrp="1" noChangeArrowheads="1"/>
          </p:cNvSpPr>
          <p:nvPr>
            <p:ph type="body" idx="1"/>
          </p:nvPr>
        </p:nvSpPr>
        <p:spPr/>
        <p:txBody>
          <a:bodyPr/>
          <a:lstStyle/>
          <a:p>
            <a:pPr>
              <a:lnSpc>
                <a:spcPct val="120000"/>
              </a:lnSpc>
            </a:pPr>
            <a:r>
              <a:rPr lang="zh-CN" altLang="en-US" sz="2400" dirty="0">
                <a:ea typeface="黑体" panose="02010609060101010101" pitchFamily="49" charset="-122"/>
              </a:rPr>
              <a:t>将揭示生命世界的一些重大奥秘，如生命起源，生物进化等。</a:t>
            </a:r>
          </a:p>
          <a:p>
            <a:pPr>
              <a:lnSpc>
                <a:spcPct val="120000"/>
              </a:lnSpc>
            </a:pPr>
            <a:r>
              <a:rPr lang="zh-CN" altLang="en-US" sz="2400" dirty="0">
                <a:ea typeface="黑体" panose="02010609060101010101" pitchFamily="49" charset="-122"/>
              </a:rPr>
              <a:t>将应用于疾病的诊断和治疗，将改变</a:t>
            </a:r>
            <a:r>
              <a:rPr lang="en-US" altLang="zh-CN" sz="2400" dirty="0">
                <a:ea typeface="黑体" panose="02010609060101010101" pitchFamily="49" charset="-122"/>
              </a:rPr>
              <a:t>21</a:t>
            </a:r>
            <a:r>
              <a:rPr lang="zh-CN" altLang="en-US" sz="2400" dirty="0">
                <a:ea typeface="黑体" panose="02010609060101010101" pitchFamily="49" charset="-122"/>
              </a:rPr>
              <a:t>世纪的医学。</a:t>
            </a:r>
          </a:p>
          <a:p>
            <a:pPr>
              <a:lnSpc>
                <a:spcPct val="120000"/>
              </a:lnSpc>
            </a:pPr>
            <a:r>
              <a:rPr lang="zh-CN" altLang="en-US" sz="2400" dirty="0">
                <a:ea typeface="黑体" panose="02010609060101010101" pitchFamily="49" charset="-122"/>
              </a:rPr>
              <a:t>将有利于人类培育优良的动植物品种。</a:t>
            </a:r>
          </a:p>
          <a:p>
            <a:pPr>
              <a:lnSpc>
                <a:spcPct val="120000"/>
              </a:lnSpc>
            </a:pPr>
            <a:r>
              <a:rPr lang="zh-CN" altLang="en-US" sz="2400" dirty="0">
                <a:ea typeface="黑体" panose="02010609060101010101" pitchFamily="49" charset="-122"/>
              </a:rPr>
              <a:t>将大大促进生命科学工业的发展，特别是基因工程制药工业的发展。 </a:t>
            </a:r>
          </a:p>
        </p:txBody>
      </p:sp>
    </p:spTree>
    <p:extLst>
      <p:ext uri="{BB962C8B-B14F-4D97-AF65-F5344CB8AC3E}">
        <p14:creationId xmlns:p14="http://schemas.microsoft.com/office/powerpoint/2010/main" val="546018992"/>
      </p:ext>
    </p:extLst>
  </p:cSld>
  <p:clrMapOvr>
    <a:masterClrMapping/>
  </p:clrMapOvr>
  <p:transition>
    <p:strips dir="ld"/>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r>
              <a:rPr lang="zh-CN" altLang="en-US" dirty="0">
                <a:latin typeface="Arial"/>
                <a:ea typeface="+mn-ea"/>
              </a:rPr>
              <a:t>“垃圾</a:t>
            </a:r>
            <a:r>
              <a:rPr lang="en-US" altLang="zh-CN" dirty="0">
                <a:latin typeface="Arial"/>
                <a:ea typeface="+mn-ea"/>
              </a:rPr>
              <a:t>DNA</a:t>
            </a:r>
            <a:r>
              <a:rPr lang="zh-CN" altLang="en-US" dirty="0">
                <a:latin typeface="Arial"/>
                <a:ea typeface="+mn-ea"/>
              </a:rPr>
              <a:t>”</a:t>
            </a:r>
          </a:p>
        </p:txBody>
      </p:sp>
      <p:sp>
        <p:nvSpPr>
          <p:cNvPr id="31747" name="Rectangle 3"/>
          <p:cNvSpPr>
            <a:spLocks noGrp="1" noChangeArrowheads="1"/>
          </p:cNvSpPr>
          <p:nvPr>
            <p:ph type="body" idx="1"/>
          </p:nvPr>
        </p:nvSpPr>
        <p:spPr/>
        <p:txBody>
          <a:bodyPr/>
          <a:lstStyle/>
          <a:p>
            <a:pPr>
              <a:lnSpc>
                <a:spcPct val="120000"/>
              </a:lnSpc>
            </a:pPr>
            <a:r>
              <a:rPr lang="zh-CN" altLang="en-US" sz="2400">
                <a:ea typeface="黑体" panose="02010609060101010101" pitchFamily="49" charset="-122"/>
              </a:rPr>
              <a:t>人体内非编码</a:t>
            </a:r>
            <a:r>
              <a:rPr lang="en-US" altLang="zh-CN" sz="2400">
                <a:ea typeface="黑体" panose="02010609060101010101" pitchFamily="49" charset="-122"/>
              </a:rPr>
              <a:t>DNA</a:t>
            </a:r>
            <a:r>
              <a:rPr lang="zh-CN" altLang="en-US" sz="2400">
                <a:ea typeface="黑体" panose="02010609060101010101" pitchFamily="49" charset="-122"/>
              </a:rPr>
              <a:t>虽然占人体基因组的</a:t>
            </a:r>
            <a:r>
              <a:rPr lang="en-US" altLang="zh-CN" sz="2400">
                <a:ea typeface="黑体" panose="02010609060101010101" pitchFamily="49" charset="-122"/>
              </a:rPr>
              <a:t>95%</a:t>
            </a:r>
            <a:r>
              <a:rPr lang="zh-CN" altLang="en-US" sz="2400">
                <a:ea typeface="黑体" panose="02010609060101010101" pitchFamily="49" charset="-122"/>
              </a:rPr>
              <a:t>，但它却不像编码基因那样控制产生特定的蛋白质，所以曾经被称为“垃圾</a:t>
            </a:r>
            <a:r>
              <a:rPr lang="en-US" altLang="zh-CN" sz="2400">
                <a:ea typeface="黑体" panose="02010609060101010101" pitchFamily="49" charset="-122"/>
              </a:rPr>
              <a:t>DNA”</a:t>
            </a:r>
            <a:r>
              <a:rPr lang="zh-CN" altLang="en-US" sz="2400">
                <a:ea typeface="黑体" panose="02010609060101010101" pitchFamily="49" charset="-122"/>
              </a:rPr>
              <a:t>。后来英国科学家研究发现，</a:t>
            </a:r>
            <a:r>
              <a:rPr lang="zh-CN" altLang="en-US" sz="2400">
                <a:solidFill>
                  <a:srgbClr val="A50021"/>
                </a:solidFill>
                <a:ea typeface="黑体" panose="02010609060101010101" pitchFamily="49" charset="-122"/>
              </a:rPr>
              <a:t>这些貌似无用的</a:t>
            </a:r>
            <a:r>
              <a:rPr lang="en-US" altLang="zh-CN" sz="2400">
                <a:solidFill>
                  <a:srgbClr val="A50021"/>
                </a:solidFill>
                <a:ea typeface="黑体" panose="02010609060101010101" pitchFamily="49" charset="-122"/>
              </a:rPr>
              <a:t>DNA</a:t>
            </a:r>
            <a:r>
              <a:rPr lang="zh-CN" altLang="en-US" sz="2400">
                <a:solidFill>
                  <a:srgbClr val="A50021"/>
                </a:solidFill>
                <a:ea typeface="黑体" panose="02010609060101010101" pitchFamily="49" charset="-122"/>
              </a:rPr>
              <a:t>对某些疾病的严重程度却有着很大影响</a:t>
            </a:r>
            <a:r>
              <a:rPr lang="zh-CN" altLang="en-US" sz="2400">
                <a:ea typeface="黑体" panose="02010609060101010101" pitchFamily="49" charset="-122"/>
              </a:rPr>
              <a:t>。</a:t>
            </a:r>
          </a:p>
          <a:p>
            <a:pPr>
              <a:lnSpc>
                <a:spcPct val="120000"/>
              </a:lnSpc>
            </a:pPr>
            <a:r>
              <a:rPr lang="zh-CN" altLang="en-US" sz="2400">
                <a:solidFill>
                  <a:srgbClr val="A50021"/>
                </a:solidFill>
                <a:ea typeface="黑体" panose="02010609060101010101" pitchFamily="49" charset="-122"/>
              </a:rPr>
              <a:t>这些</a:t>
            </a:r>
            <a:r>
              <a:rPr lang="en-US" altLang="zh-CN" sz="2400">
                <a:solidFill>
                  <a:srgbClr val="A50021"/>
                </a:solidFill>
                <a:ea typeface="黑体" panose="02010609060101010101" pitchFamily="49" charset="-122"/>
              </a:rPr>
              <a:t>DNA</a:t>
            </a:r>
            <a:r>
              <a:rPr lang="zh-CN" altLang="en-US" sz="2400">
                <a:solidFill>
                  <a:srgbClr val="A50021"/>
                </a:solidFill>
                <a:ea typeface="黑体" panose="02010609060101010101" pitchFamily="49" charset="-122"/>
              </a:rPr>
              <a:t>对于基因在正确的位置和正确的时间“开启”起到关键的帮助</a:t>
            </a:r>
            <a:r>
              <a:rPr lang="zh-CN" altLang="en-US" sz="2400">
                <a:ea typeface="黑体" panose="02010609060101010101" pitchFamily="49" charset="-122"/>
              </a:rPr>
              <a:t>。</a:t>
            </a:r>
          </a:p>
          <a:p>
            <a:pPr>
              <a:lnSpc>
                <a:spcPct val="120000"/>
              </a:lnSpc>
            </a:pPr>
            <a:r>
              <a:rPr lang="zh-CN" altLang="en-US" sz="2400">
                <a:ea typeface="黑体" panose="02010609060101010101" pitchFamily="49" charset="-122"/>
              </a:rPr>
              <a:t>这一成果位列</a:t>
            </a:r>
            <a:r>
              <a:rPr lang="en-US" altLang="zh-CN" sz="2400">
                <a:ea typeface="黑体" panose="02010609060101010101" pitchFamily="49" charset="-122"/>
              </a:rPr>
              <a:t>04</a:t>
            </a:r>
            <a:r>
              <a:rPr lang="zh-CN" altLang="en-US" sz="2400">
                <a:ea typeface="黑体" panose="02010609060101010101" pitchFamily="49" charset="-122"/>
              </a:rPr>
              <a:t>年重大科技突破第五位。</a:t>
            </a:r>
          </a:p>
        </p:txBody>
      </p:sp>
    </p:spTree>
    <p:extLst>
      <p:ext uri="{BB962C8B-B14F-4D97-AF65-F5344CB8AC3E}">
        <p14:creationId xmlns:p14="http://schemas.microsoft.com/office/powerpoint/2010/main" val="3377950100"/>
      </p:ext>
    </p:extLst>
  </p:cSld>
  <p:clrMapOvr>
    <a:masterClrMapping/>
  </p:clrMapOvr>
  <p:transition>
    <p:strips dir="ld"/>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r>
              <a:rPr lang="en-US" altLang="zh-CN" sz="3200" dirty="0">
                <a:solidFill>
                  <a:srgbClr val="A50021"/>
                </a:solidFill>
                <a:latin typeface="+mn-lt"/>
                <a:ea typeface="黑体" panose="02010609060101010101" pitchFamily="49" charset="-122"/>
              </a:rPr>
              <a:t>p53</a:t>
            </a:r>
            <a:r>
              <a:rPr lang="zh-CN" altLang="en-US" sz="3200" dirty="0">
                <a:solidFill>
                  <a:srgbClr val="A50021"/>
                </a:solidFill>
                <a:latin typeface="+mn-lt"/>
                <a:ea typeface="黑体" panose="02010609060101010101" pitchFamily="49" charset="-122"/>
              </a:rPr>
              <a:t>被“</a:t>
            </a:r>
            <a:r>
              <a:rPr lang="en-US" altLang="zh-CN" sz="3200" dirty="0">
                <a:solidFill>
                  <a:srgbClr val="A50021"/>
                </a:solidFill>
                <a:latin typeface="+mn-lt"/>
                <a:ea typeface="黑体" panose="02010609060101010101" pitchFamily="49" charset="-122"/>
              </a:rPr>
              <a:t>Science”</a:t>
            </a:r>
            <a:r>
              <a:rPr lang="zh-CN" altLang="en-US" sz="3200" dirty="0">
                <a:solidFill>
                  <a:srgbClr val="A50021"/>
                </a:solidFill>
                <a:latin typeface="+mn-lt"/>
                <a:ea typeface="黑体" panose="02010609060101010101" pitchFamily="49" charset="-122"/>
              </a:rPr>
              <a:t>评为年度分子明星</a:t>
            </a:r>
          </a:p>
        </p:txBody>
      </p:sp>
      <p:sp>
        <p:nvSpPr>
          <p:cNvPr id="32771" name="Rectangle 3"/>
          <p:cNvSpPr>
            <a:spLocks noGrp="1" noChangeArrowheads="1"/>
          </p:cNvSpPr>
          <p:nvPr>
            <p:ph type="body" idx="1"/>
          </p:nvPr>
        </p:nvSpPr>
        <p:spPr/>
        <p:txBody>
          <a:bodyPr/>
          <a:lstStyle/>
          <a:p>
            <a:pPr marL="0" indent="622300">
              <a:lnSpc>
                <a:spcPct val="120000"/>
              </a:lnSpc>
              <a:buFontTx/>
              <a:buNone/>
            </a:pPr>
            <a:r>
              <a:rPr lang="en-US" altLang="zh-CN" sz="2400" dirty="0">
                <a:solidFill>
                  <a:srgbClr val="A50021"/>
                </a:solidFill>
                <a:ea typeface="黑体" panose="02010609060101010101" pitchFamily="49" charset="-122"/>
              </a:rPr>
              <a:t>p53</a:t>
            </a:r>
            <a:r>
              <a:rPr lang="zh-CN" altLang="en-US" sz="2400" dirty="0">
                <a:solidFill>
                  <a:srgbClr val="A50021"/>
                </a:solidFill>
                <a:ea typeface="黑体" panose="02010609060101010101" pitchFamily="49" charset="-122"/>
              </a:rPr>
              <a:t>基因是一种肿瘤抑制基因</a:t>
            </a:r>
            <a:r>
              <a:rPr lang="zh-CN" altLang="en-US" sz="2400" dirty="0">
                <a:ea typeface="黑体" panose="02010609060101010101" pitchFamily="49" charset="-122"/>
              </a:rPr>
              <a:t>，定位于人类</a:t>
            </a:r>
            <a:r>
              <a:rPr lang="en-US" altLang="zh-CN" sz="2400" dirty="0">
                <a:ea typeface="黑体" panose="02010609060101010101" pitchFamily="49" charset="-122"/>
              </a:rPr>
              <a:t>17</a:t>
            </a:r>
            <a:r>
              <a:rPr lang="zh-CN" altLang="en-US" sz="2400" dirty="0">
                <a:ea typeface="黑体" panose="02010609060101010101" pitchFamily="49" charset="-122"/>
              </a:rPr>
              <a:t>号染色体短臂，其编码的</a:t>
            </a:r>
            <a:r>
              <a:rPr lang="en-US" altLang="zh-CN" sz="2400" dirty="0">
                <a:ea typeface="黑体" panose="02010609060101010101" pitchFamily="49" charset="-122"/>
              </a:rPr>
              <a:t>p53</a:t>
            </a:r>
            <a:r>
              <a:rPr lang="zh-CN" altLang="en-US" sz="2400" dirty="0">
                <a:ea typeface="黑体" panose="02010609060101010101" pitchFamily="49" charset="-122"/>
              </a:rPr>
              <a:t>磷蛋白具有调控细胞增殖功能。大量实验表明，人体内约</a:t>
            </a:r>
            <a:r>
              <a:rPr lang="en-US" altLang="zh-CN" sz="2400" dirty="0">
                <a:ea typeface="黑体" panose="02010609060101010101" pitchFamily="49" charset="-122"/>
              </a:rPr>
              <a:t>50%</a:t>
            </a:r>
            <a:r>
              <a:rPr lang="zh-CN" altLang="en-US" sz="2400" dirty="0">
                <a:ea typeface="黑体" panose="02010609060101010101" pitchFamily="49" charset="-122"/>
              </a:rPr>
              <a:t>的肿瘤发生与</a:t>
            </a:r>
            <a:r>
              <a:rPr lang="en-US" altLang="zh-CN" sz="2400" dirty="0">
                <a:ea typeface="黑体" panose="02010609060101010101" pitchFamily="49" charset="-122"/>
              </a:rPr>
              <a:t>p53</a:t>
            </a:r>
            <a:r>
              <a:rPr lang="zh-CN" altLang="en-US" sz="2400" dirty="0">
                <a:ea typeface="黑体" panose="02010609060101010101" pitchFamily="49" charset="-122"/>
              </a:rPr>
              <a:t>的缺失、突变有关</a:t>
            </a:r>
            <a:r>
              <a:rPr lang="en-US" altLang="zh-CN" sz="2400" dirty="0">
                <a:ea typeface="黑体" panose="02010609060101010101" pitchFamily="49" charset="-122"/>
              </a:rPr>
              <a:t>, </a:t>
            </a:r>
            <a:r>
              <a:rPr lang="zh-CN" altLang="en-US" sz="2400" dirty="0">
                <a:ea typeface="黑体" panose="02010609060101010101" pitchFamily="49" charset="-122"/>
              </a:rPr>
              <a:t>也与</a:t>
            </a:r>
            <a:r>
              <a:rPr lang="en-US" altLang="zh-CN" sz="2400" dirty="0">
                <a:ea typeface="黑体" panose="02010609060101010101" pitchFamily="49" charset="-122"/>
              </a:rPr>
              <a:t>p53</a:t>
            </a:r>
            <a:r>
              <a:rPr lang="zh-CN" altLang="en-US" sz="2400" dirty="0">
                <a:ea typeface="黑体" panose="02010609060101010101" pitchFamily="49" charset="-122"/>
              </a:rPr>
              <a:t>蛋白与病毒蛋白的结合，导致</a:t>
            </a:r>
            <a:r>
              <a:rPr lang="en-US" altLang="zh-CN" sz="2400" dirty="0">
                <a:ea typeface="黑体" panose="02010609060101010101" pitchFamily="49" charset="-122"/>
              </a:rPr>
              <a:t>p53</a:t>
            </a:r>
            <a:r>
              <a:rPr lang="zh-CN" altLang="en-US" sz="2400" dirty="0">
                <a:ea typeface="黑体" panose="02010609060101010101" pitchFamily="49" charset="-122"/>
              </a:rPr>
              <a:t>蛋白失活有关。</a:t>
            </a:r>
          </a:p>
        </p:txBody>
      </p:sp>
    </p:spTree>
    <p:extLst>
      <p:ext uri="{BB962C8B-B14F-4D97-AF65-F5344CB8AC3E}">
        <p14:creationId xmlns:p14="http://schemas.microsoft.com/office/powerpoint/2010/main" val="1766842361"/>
      </p:ext>
    </p:extLst>
  </p:cSld>
  <p:clrMapOvr>
    <a:masterClrMapping/>
  </p:clrMapOvr>
  <p:transition>
    <p:strips dir="ld"/>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zh-CN" dirty="0">
                <a:solidFill>
                  <a:srgbClr val="A50021"/>
                </a:solidFill>
                <a:ea typeface="黑体" panose="02010609060101010101" pitchFamily="49" charset="-122"/>
              </a:rPr>
              <a:t>p53</a:t>
            </a:r>
            <a:r>
              <a:rPr lang="zh-CN" altLang="en-US" dirty="0">
                <a:solidFill>
                  <a:srgbClr val="A50021"/>
                </a:solidFill>
                <a:ea typeface="黑体" panose="02010609060101010101" pitchFamily="49" charset="-122"/>
              </a:rPr>
              <a:t>与细胞凋亡</a:t>
            </a:r>
          </a:p>
        </p:txBody>
      </p:sp>
      <p:sp>
        <p:nvSpPr>
          <p:cNvPr id="33795" name="Rectangle 3"/>
          <p:cNvSpPr>
            <a:spLocks noGrp="1" noChangeArrowheads="1"/>
          </p:cNvSpPr>
          <p:nvPr>
            <p:ph type="body" idx="1"/>
          </p:nvPr>
        </p:nvSpPr>
        <p:spPr>
          <a:xfrm>
            <a:off x="3886200" y="1752600"/>
            <a:ext cx="4800600" cy="4572000"/>
          </a:xfrm>
        </p:spPr>
        <p:txBody>
          <a:bodyPr/>
          <a:lstStyle/>
          <a:p>
            <a:pPr>
              <a:lnSpc>
                <a:spcPct val="120000"/>
              </a:lnSpc>
            </a:pPr>
            <a:r>
              <a:rPr lang="zh-CN" altLang="en-US" sz="2400">
                <a:ea typeface="黑体" panose="02010609060101010101" pitchFamily="49" charset="-122"/>
              </a:rPr>
              <a:t>老化：抑制癌症的代价？</a:t>
            </a:r>
          </a:p>
          <a:p>
            <a:pPr>
              <a:lnSpc>
                <a:spcPct val="120000"/>
              </a:lnSpc>
              <a:buFontTx/>
              <a:buNone/>
            </a:pPr>
            <a:r>
              <a:rPr lang="zh-CN" altLang="en-US" sz="2400">
                <a:ea typeface="黑体" panose="02010609060101010101" pitchFamily="49" charset="-122"/>
              </a:rPr>
              <a:t>           在细胞水平，</a:t>
            </a:r>
            <a:r>
              <a:rPr lang="en-US" altLang="zh-CN" sz="2400">
                <a:solidFill>
                  <a:srgbClr val="A50021"/>
                </a:solidFill>
                <a:ea typeface="黑体" panose="02010609060101010101" pitchFamily="49" charset="-122"/>
              </a:rPr>
              <a:t>p53</a:t>
            </a:r>
            <a:r>
              <a:rPr lang="zh-CN" altLang="en-US" sz="2400">
                <a:solidFill>
                  <a:srgbClr val="A50021"/>
                </a:solidFill>
                <a:ea typeface="黑体" panose="02010609060101010101" pitchFamily="49" charset="-122"/>
              </a:rPr>
              <a:t>可以使细胞停止分裂最终导致细胞死亡</a:t>
            </a:r>
            <a:r>
              <a:rPr lang="zh-CN" altLang="en-US" sz="2400">
                <a:ea typeface="黑体" panose="02010609060101010101" pitchFamily="49" charset="-122"/>
              </a:rPr>
              <a:t>。在器官水平，</a:t>
            </a:r>
            <a:r>
              <a:rPr lang="en-US" altLang="zh-CN" sz="2400">
                <a:solidFill>
                  <a:srgbClr val="A50021"/>
                </a:solidFill>
                <a:ea typeface="黑体" panose="02010609060101010101" pitchFamily="49" charset="-122"/>
              </a:rPr>
              <a:t>p53</a:t>
            </a:r>
            <a:r>
              <a:rPr lang="zh-CN" altLang="en-US" sz="2400">
                <a:solidFill>
                  <a:srgbClr val="A50021"/>
                </a:solidFill>
                <a:ea typeface="黑体" panose="02010609060101010101" pitchFamily="49" charset="-122"/>
              </a:rPr>
              <a:t>的过量会导致衰老</a:t>
            </a:r>
            <a:r>
              <a:rPr lang="zh-CN" altLang="en-US" sz="2400">
                <a:ea typeface="黑体" panose="02010609060101010101" pitchFamily="49" charset="-122"/>
              </a:rPr>
              <a:t>。</a:t>
            </a:r>
          </a:p>
          <a:p>
            <a:pPr>
              <a:lnSpc>
                <a:spcPct val="120000"/>
              </a:lnSpc>
            </a:pPr>
            <a:r>
              <a:rPr lang="en-US" altLang="zh-CN" sz="2400">
                <a:ea typeface="黑体" panose="02010609060101010101" pitchFamily="49" charset="-122"/>
              </a:rPr>
              <a:t>p53</a:t>
            </a:r>
            <a:r>
              <a:rPr lang="zh-CN" altLang="en-US" sz="2400">
                <a:ea typeface="黑体" panose="02010609060101010101" pitchFamily="49" charset="-122"/>
              </a:rPr>
              <a:t>蛋白：长寿的敌人？</a:t>
            </a:r>
          </a:p>
          <a:p>
            <a:pPr>
              <a:lnSpc>
                <a:spcPct val="120000"/>
              </a:lnSpc>
              <a:buFontTx/>
              <a:buNone/>
            </a:pPr>
            <a:r>
              <a:rPr lang="zh-CN" altLang="en-US" sz="2400">
                <a:ea typeface="黑体" panose="02010609060101010101" pitchFamily="49" charset="-122"/>
              </a:rPr>
              <a:t>           当降低果蝇神经细胞中</a:t>
            </a:r>
            <a:r>
              <a:rPr lang="en-US" altLang="zh-CN" sz="2400">
                <a:ea typeface="黑体" panose="02010609060101010101" pitchFamily="49" charset="-122"/>
              </a:rPr>
              <a:t>p53</a:t>
            </a:r>
            <a:r>
              <a:rPr lang="zh-CN" altLang="en-US" sz="2400">
                <a:ea typeface="黑体" panose="02010609060101010101" pitchFamily="49" charset="-122"/>
              </a:rPr>
              <a:t>蛋白活性，果蝇寿命明显延长。</a:t>
            </a:r>
          </a:p>
          <a:p>
            <a:pPr>
              <a:lnSpc>
                <a:spcPct val="120000"/>
              </a:lnSpc>
            </a:pPr>
            <a:endParaRPr lang="zh-CN" altLang="en-US" sz="2400">
              <a:ea typeface="黑体" panose="02010609060101010101" pitchFamily="49" charset="-122"/>
            </a:endParaRPr>
          </a:p>
        </p:txBody>
      </p:sp>
      <p:pic>
        <p:nvPicPr>
          <p:cNvPr id="33796" name="Picture 4" descr="20051231922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484313"/>
            <a:ext cx="3455988" cy="496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844471"/>
      </p:ext>
    </p:extLst>
  </p:cSld>
  <p:clrMapOvr>
    <a:masterClrMapping/>
  </p:clrMapOvr>
  <p:transition>
    <p:strips dir="l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401D3FB-3C7B-43EA-B98B-BEE2C8A5D842}"/>
              </a:ext>
            </a:extLst>
          </p:cNvPr>
          <p:cNvSpPr>
            <a:spLocks noGrp="1"/>
          </p:cNvSpPr>
          <p:nvPr>
            <p:ph idx="1"/>
          </p:nvPr>
        </p:nvSpPr>
        <p:spPr/>
        <p:txBody>
          <a:bodyPr/>
          <a:lstStyle/>
          <a:p>
            <a:r>
              <a:rPr lang="zh-CN" altLang="en-US" dirty="0">
                <a:solidFill>
                  <a:srgbClr val="C00000"/>
                </a:solidFill>
              </a:rPr>
              <a:t>生物能源</a:t>
            </a:r>
          </a:p>
        </p:txBody>
      </p:sp>
      <p:sp>
        <p:nvSpPr>
          <p:cNvPr id="3" name="标题 2">
            <a:extLst>
              <a:ext uri="{FF2B5EF4-FFF2-40B4-BE49-F238E27FC236}">
                <a16:creationId xmlns:a16="http://schemas.microsoft.com/office/drawing/2014/main" id="{9B3F9F9A-CE56-43E7-88E5-91965F4B4103}"/>
              </a:ext>
            </a:extLst>
          </p:cNvPr>
          <p:cNvSpPr>
            <a:spLocks noGrp="1"/>
          </p:cNvSpPr>
          <p:nvPr>
            <p:ph type="title"/>
          </p:nvPr>
        </p:nvSpPr>
        <p:spPr/>
        <p:txBody>
          <a:bodyPr/>
          <a:lstStyle/>
          <a:p>
            <a:r>
              <a:rPr lang="zh-CN" altLang="en-US" dirty="0">
                <a:solidFill>
                  <a:srgbClr val="C00000"/>
                </a:solidFill>
              </a:rPr>
              <a:t>生命科学与社会可持续发展</a:t>
            </a:r>
            <a:endParaRPr lang="zh-CN" altLang="en-US" dirty="0"/>
          </a:p>
        </p:txBody>
      </p:sp>
      <p:sp>
        <p:nvSpPr>
          <p:cNvPr id="4" name="灯片编号占位符 3">
            <a:extLst>
              <a:ext uri="{FF2B5EF4-FFF2-40B4-BE49-F238E27FC236}">
                <a16:creationId xmlns:a16="http://schemas.microsoft.com/office/drawing/2014/main" id="{917E6AFD-F019-4ADE-8FB5-8AB5319AC5B6}"/>
              </a:ext>
            </a:extLst>
          </p:cNvPr>
          <p:cNvSpPr>
            <a:spLocks noGrp="1"/>
          </p:cNvSpPr>
          <p:nvPr>
            <p:ph type="sldNum" sz="quarter" idx="10"/>
          </p:nvPr>
        </p:nvSpPr>
        <p:spPr/>
        <p:txBody>
          <a:bodyPr/>
          <a:lstStyle/>
          <a:p>
            <a:fld id="{82CDF444-4514-41F6-BB23-0BA8864D47CA}" type="slidenum">
              <a:rPr lang="zh-CN" altLang="en-US" smtClean="0"/>
              <a:pPr/>
              <a:t>6</a:t>
            </a:fld>
            <a:endParaRPr lang="zh-CN" altLang="en-US" dirty="0"/>
          </a:p>
        </p:txBody>
      </p:sp>
      <p:pic>
        <p:nvPicPr>
          <p:cNvPr id="7" name="图片 6">
            <a:extLst>
              <a:ext uri="{FF2B5EF4-FFF2-40B4-BE49-F238E27FC236}">
                <a16:creationId xmlns:a16="http://schemas.microsoft.com/office/drawing/2014/main" id="{6C016C63-4B01-4CE5-A2C6-4135813A0E11}"/>
              </a:ext>
            </a:extLst>
          </p:cNvPr>
          <p:cNvPicPr>
            <a:picLocks noChangeAspect="1"/>
          </p:cNvPicPr>
          <p:nvPr/>
        </p:nvPicPr>
        <p:blipFill>
          <a:blip r:embed="rId2"/>
          <a:stretch>
            <a:fillRect/>
          </a:stretch>
        </p:blipFill>
        <p:spPr>
          <a:xfrm>
            <a:off x="1528762" y="2667000"/>
            <a:ext cx="6086474" cy="2086090"/>
          </a:xfrm>
          <a:prstGeom prst="rect">
            <a:avLst/>
          </a:prstGeom>
        </p:spPr>
      </p:pic>
    </p:spTree>
    <p:extLst>
      <p:ext uri="{BB962C8B-B14F-4D97-AF65-F5344CB8AC3E}">
        <p14:creationId xmlns:p14="http://schemas.microsoft.com/office/powerpoint/2010/main" val="4165935615"/>
      </p:ext>
    </p:extLst>
  </p:cSld>
  <p:clrMapOvr>
    <a:masterClrMapping/>
  </p:clrMapOvr>
  <p:transition>
    <p:strips dir="ld"/>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r>
              <a:rPr lang="zh-CN" altLang="en-US">
                <a:solidFill>
                  <a:srgbClr val="A50021"/>
                </a:solidFill>
                <a:ea typeface="黑体" panose="02010609060101010101" pitchFamily="49" charset="-122"/>
              </a:rPr>
              <a:t>克隆羊诞生</a:t>
            </a:r>
          </a:p>
        </p:txBody>
      </p:sp>
      <p:sp>
        <p:nvSpPr>
          <p:cNvPr id="34819" name="Rectangle 3"/>
          <p:cNvSpPr>
            <a:spLocks noGrp="1" noChangeArrowheads="1"/>
          </p:cNvSpPr>
          <p:nvPr>
            <p:ph type="body" idx="1"/>
          </p:nvPr>
        </p:nvSpPr>
        <p:spPr>
          <a:xfrm>
            <a:off x="4495800" y="1828800"/>
            <a:ext cx="4191000" cy="4495800"/>
          </a:xfrm>
        </p:spPr>
        <p:txBody>
          <a:bodyPr/>
          <a:lstStyle/>
          <a:p>
            <a:pPr marL="0" indent="622300">
              <a:lnSpc>
                <a:spcPct val="120000"/>
              </a:lnSpc>
              <a:buFontTx/>
              <a:buNone/>
            </a:pPr>
            <a:r>
              <a:rPr lang="en-US" altLang="zh-CN" sz="2400">
                <a:ea typeface="黑体" panose="02010609060101010101" pitchFamily="49" charset="-122"/>
              </a:rPr>
              <a:t>1997</a:t>
            </a:r>
            <a:r>
              <a:rPr lang="zh-CN" altLang="en-US" sz="2400">
                <a:ea typeface="黑体" panose="02010609060101010101" pitchFamily="49" charset="-122"/>
              </a:rPr>
              <a:t>年</a:t>
            </a:r>
            <a:r>
              <a:rPr lang="en-US" altLang="zh-CN" sz="2400">
                <a:ea typeface="黑体" panose="02010609060101010101" pitchFamily="49" charset="-122"/>
              </a:rPr>
              <a:t>2</a:t>
            </a:r>
            <a:r>
              <a:rPr lang="zh-CN" altLang="en-US" sz="2400">
                <a:ea typeface="黑体" panose="02010609060101010101" pitchFamily="49" charset="-122"/>
              </a:rPr>
              <a:t>月</a:t>
            </a:r>
            <a:r>
              <a:rPr lang="en-US" altLang="zh-CN" sz="2400">
                <a:ea typeface="黑体" panose="02010609060101010101" pitchFamily="49" charset="-122"/>
              </a:rPr>
              <a:t>23</a:t>
            </a:r>
            <a:r>
              <a:rPr lang="zh-CN" altLang="en-US" sz="2400">
                <a:ea typeface="黑体" panose="02010609060101010101" pitchFamily="49" charset="-122"/>
              </a:rPr>
              <a:t>日，英国罗斯林研究所宣布，他们成功创造了世界上第一个克隆羊</a:t>
            </a:r>
            <a:r>
              <a:rPr lang="en-US" altLang="zh-CN" sz="2400">
                <a:ea typeface="黑体" panose="02010609060101010101" pitchFamily="49" charset="-122"/>
              </a:rPr>
              <a:t>——</a:t>
            </a:r>
            <a:r>
              <a:rPr lang="zh-CN" altLang="en-US" sz="2400">
                <a:ea typeface="黑体" panose="02010609060101010101" pitchFamily="49" charset="-122"/>
              </a:rPr>
              <a:t>多莉。它的意义在于，人类已能用高度分化的乳腺细胞作为核供体，通过无性繁殖方法，复制出与核供体完全一致的新个体。</a:t>
            </a:r>
          </a:p>
        </p:txBody>
      </p:sp>
      <p:graphicFrame>
        <p:nvGraphicFramePr>
          <p:cNvPr id="34820" name="Object 4"/>
          <p:cNvGraphicFramePr>
            <a:graphicFrameLocks noChangeAspect="1"/>
          </p:cNvGraphicFramePr>
          <p:nvPr/>
        </p:nvGraphicFramePr>
        <p:xfrm>
          <a:off x="609600" y="1905000"/>
          <a:ext cx="3657600" cy="4114800"/>
        </p:xfrm>
        <a:graphic>
          <a:graphicData uri="http://schemas.openxmlformats.org/presentationml/2006/ole">
            <mc:AlternateContent xmlns:mc="http://schemas.openxmlformats.org/markup-compatibility/2006">
              <mc:Choice xmlns:v="urn:schemas-microsoft-com:vml" Requires="v">
                <p:oleObj name="Image" r:id="rId2" imgW="11161905" imgH="15238095" progId="Photoshop.Image.6">
                  <p:embed/>
                </p:oleObj>
              </mc:Choice>
              <mc:Fallback>
                <p:oleObj name="Image" r:id="rId2" imgW="11161905" imgH="15238095" progId="Photoshop.Image.6">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905000"/>
                        <a:ext cx="3657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479375142"/>
      </p:ext>
    </p:extLst>
  </p:cSld>
  <p:clrMapOvr>
    <a:masterClrMapping/>
  </p:clrMapOvr>
  <p:transition>
    <p:strips dir="ld"/>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905000" y="76200"/>
            <a:ext cx="7162800" cy="13716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r>
              <a:rPr lang="en-US" altLang="zh-CN" dirty="0">
                <a:solidFill>
                  <a:srgbClr val="A50021"/>
                </a:solidFill>
                <a:ea typeface="黑体" panose="02010609060101010101" pitchFamily="49" charset="-122"/>
              </a:rPr>
              <a:t>1999</a:t>
            </a:r>
            <a:r>
              <a:rPr lang="zh-CN" altLang="en-US" dirty="0">
                <a:solidFill>
                  <a:srgbClr val="A50021"/>
                </a:solidFill>
                <a:ea typeface="黑体" panose="02010609060101010101" pitchFamily="49" charset="-122"/>
              </a:rPr>
              <a:t>年  干细胞的研究工作</a:t>
            </a:r>
            <a:br>
              <a:rPr lang="zh-CN" altLang="en-US" dirty="0">
                <a:solidFill>
                  <a:srgbClr val="A50021"/>
                </a:solidFill>
                <a:ea typeface="黑体" panose="02010609060101010101" pitchFamily="49" charset="-122"/>
              </a:rPr>
            </a:br>
            <a:r>
              <a:rPr lang="zh-CN" altLang="en-US" dirty="0">
                <a:solidFill>
                  <a:srgbClr val="A50021"/>
                </a:solidFill>
                <a:ea typeface="黑体" panose="02010609060101010101" pitchFamily="49" charset="-122"/>
              </a:rPr>
              <a:t>位列年度科学技术重大突破首位</a:t>
            </a:r>
          </a:p>
        </p:txBody>
      </p:sp>
      <p:sp>
        <p:nvSpPr>
          <p:cNvPr id="35843" name="Rectangle 3"/>
          <p:cNvSpPr>
            <a:spLocks noGrp="1" noChangeArrowheads="1"/>
          </p:cNvSpPr>
          <p:nvPr>
            <p:ph type="body" idx="1"/>
          </p:nvPr>
        </p:nvSpPr>
        <p:spPr>
          <a:xfrm>
            <a:off x="457200" y="1524000"/>
            <a:ext cx="8229600" cy="4114800"/>
          </a:xfrm>
        </p:spPr>
        <p:txBody>
          <a:bodyPr/>
          <a:lstStyle/>
          <a:p>
            <a:pPr marL="0" indent="622300">
              <a:lnSpc>
                <a:spcPct val="120000"/>
              </a:lnSpc>
              <a:buFontTx/>
              <a:buNone/>
            </a:pPr>
            <a:r>
              <a:rPr lang="zh-CN" altLang="en-US" sz="2400" dirty="0">
                <a:solidFill>
                  <a:srgbClr val="A50021"/>
                </a:solidFill>
                <a:ea typeface="黑体" panose="02010609060101010101" pitchFamily="49" charset="-122"/>
              </a:rPr>
              <a:t>干细胞</a:t>
            </a:r>
            <a:r>
              <a:rPr lang="en-US" altLang="zh-CN" sz="2400" dirty="0">
                <a:solidFill>
                  <a:srgbClr val="A50021"/>
                </a:solidFill>
                <a:ea typeface="黑体" panose="02010609060101010101" pitchFamily="49" charset="-122"/>
              </a:rPr>
              <a:t>(stem cell)</a:t>
            </a:r>
            <a:r>
              <a:rPr lang="zh-CN" altLang="en-US" sz="2400" dirty="0">
                <a:solidFill>
                  <a:srgbClr val="A50021"/>
                </a:solidFill>
                <a:ea typeface="黑体" panose="02010609060101010101" pitchFamily="49" charset="-122"/>
              </a:rPr>
              <a:t>是一类既有自我更新能力，又有多分化潜能的细胞</a:t>
            </a:r>
            <a:r>
              <a:rPr lang="zh-CN" altLang="en-US" sz="2400" dirty="0">
                <a:ea typeface="黑体" panose="02010609060101010101" pitchFamily="49" charset="-122"/>
              </a:rPr>
              <a:t>。干细胞的研究一方面可以揭示许多有关细胞生长和发育的基础理论难题；另一方面可望将其用于创伤修复，神经再生和抗衰老等临床医学研究。</a:t>
            </a:r>
          </a:p>
        </p:txBody>
      </p:sp>
      <p:pic>
        <p:nvPicPr>
          <p:cNvPr id="2" name="图片 1"/>
          <p:cNvPicPr>
            <a:picLocks noChangeAspect="1"/>
          </p:cNvPicPr>
          <p:nvPr/>
        </p:nvPicPr>
        <p:blipFill>
          <a:blip r:embed="rId2"/>
          <a:stretch>
            <a:fillRect/>
          </a:stretch>
        </p:blipFill>
        <p:spPr>
          <a:xfrm>
            <a:off x="1887071" y="3581400"/>
            <a:ext cx="5267325" cy="3170568"/>
          </a:xfrm>
          <a:prstGeom prst="rect">
            <a:avLst/>
          </a:prstGeom>
        </p:spPr>
      </p:pic>
    </p:spTree>
    <p:extLst>
      <p:ext uri="{BB962C8B-B14F-4D97-AF65-F5344CB8AC3E}">
        <p14:creationId xmlns:p14="http://schemas.microsoft.com/office/powerpoint/2010/main" val="3547305839"/>
      </p:ext>
    </p:extLst>
  </p:cSld>
  <p:clrMapOvr>
    <a:masterClrMapping/>
  </p:clrMapOvr>
  <p:transition>
    <p:strips dir="ld"/>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r>
              <a:rPr lang="en-US" altLang="zh-CN">
                <a:solidFill>
                  <a:srgbClr val="A50021"/>
                </a:solidFill>
                <a:ea typeface="黑体" panose="02010609060101010101" pitchFamily="49" charset="-122"/>
              </a:rPr>
              <a:t>2002</a:t>
            </a:r>
            <a:r>
              <a:rPr lang="zh-CN" altLang="en-US">
                <a:solidFill>
                  <a:srgbClr val="A50021"/>
                </a:solidFill>
                <a:ea typeface="黑体" panose="02010609060101010101" pitchFamily="49" charset="-122"/>
              </a:rPr>
              <a:t>年  </a:t>
            </a:r>
            <a:r>
              <a:rPr lang="en-US" altLang="zh-CN">
                <a:solidFill>
                  <a:srgbClr val="A50021"/>
                </a:solidFill>
                <a:ea typeface="黑体" panose="02010609060101010101" pitchFamily="49" charset="-122"/>
              </a:rPr>
              <a:t>RNAi</a:t>
            </a:r>
            <a:r>
              <a:rPr lang="zh-CN" altLang="en-US">
                <a:solidFill>
                  <a:srgbClr val="A50021"/>
                </a:solidFill>
                <a:ea typeface="黑体" panose="02010609060101010101" pitchFamily="49" charset="-122"/>
              </a:rPr>
              <a:t>荣登重大科技突破榜首</a:t>
            </a:r>
          </a:p>
        </p:txBody>
      </p:sp>
      <p:sp>
        <p:nvSpPr>
          <p:cNvPr id="36867" name="Rectangle 3"/>
          <p:cNvSpPr>
            <a:spLocks noGrp="1" noChangeArrowheads="1"/>
          </p:cNvSpPr>
          <p:nvPr>
            <p:ph type="body" idx="1"/>
          </p:nvPr>
        </p:nvSpPr>
        <p:spPr/>
        <p:txBody>
          <a:bodyPr/>
          <a:lstStyle/>
          <a:p>
            <a:pPr marL="0" indent="533400">
              <a:lnSpc>
                <a:spcPct val="120000"/>
              </a:lnSpc>
              <a:buFontTx/>
              <a:buNone/>
            </a:pPr>
            <a:r>
              <a:rPr lang="en-US" altLang="zh-CN" sz="2400" dirty="0">
                <a:ea typeface="黑体" panose="02010609060101010101" pitchFamily="49" charset="-122"/>
              </a:rPr>
              <a:t>RNA</a:t>
            </a:r>
            <a:r>
              <a:rPr lang="zh-CN" altLang="en-US" sz="2400" dirty="0">
                <a:ea typeface="黑体" panose="02010609060101010101" pitchFamily="49" charset="-122"/>
              </a:rPr>
              <a:t>曾被认为是一种缺乏活力的生物分子，但一系列发现表明，一种小分子</a:t>
            </a:r>
            <a:r>
              <a:rPr lang="en-US" altLang="zh-CN" sz="2400" dirty="0">
                <a:ea typeface="黑体" panose="02010609060101010101" pitchFamily="49" charset="-122"/>
              </a:rPr>
              <a:t>RNA</a:t>
            </a:r>
            <a:r>
              <a:rPr lang="zh-CN" altLang="en-US" sz="2400" dirty="0">
                <a:ea typeface="黑体" panose="02010609060101010101" pitchFamily="49" charset="-122"/>
              </a:rPr>
              <a:t>参与着多项细胞控制工作，能够关闭基因或改变它们的表达水平。这一现象称为</a:t>
            </a:r>
            <a:r>
              <a:rPr lang="zh-CN" altLang="en-US" sz="2400" dirty="0">
                <a:solidFill>
                  <a:srgbClr val="A50021"/>
                </a:solidFill>
                <a:ea typeface="黑体" panose="02010609060101010101" pitchFamily="49" charset="-122"/>
              </a:rPr>
              <a:t>核糖核酸干扰</a:t>
            </a:r>
            <a:r>
              <a:rPr lang="en-US" altLang="zh-CN" sz="2400" dirty="0">
                <a:solidFill>
                  <a:srgbClr val="A50021"/>
                </a:solidFill>
                <a:ea typeface="黑体" panose="02010609060101010101" pitchFamily="49" charset="-122"/>
              </a:rPr>
              <a:t>(</a:t>
            </a:r>
            <a:r>
              <a:rPr lang="en-US" altLang="zh-CN" sz="2400" dirty="0" err="1">
                <a:solidFill>
                  <a:srgbClr val="A50021"/>
                </a:solidFill>
                <a:ea typeface="黑体" panose="02010609060101010101" pitchFamily="49" charset="-122"/>
              </a:rPr>
              <a:t>RNAi</a:t>
            </a:r>
            <a:r>
              <a:rPr lang="en-US" altLang="zh-CN" sz="2400" dirty="0">
                <a:solidFill>
                  <a:srgbClr val="A50021"/>
                </a:solidFill>
                <a:ea typeface="黑体" panose="02010609060101010101" pitchFamily="49" charset="-122"/>
              </a:rPr>
              <a:t>)</a:t>
            </a:r>
            <a:r>
              <a:rPr lang="zh-CN" altLang="en-US" sz="2400" dirty="0">
                <a:ea typeface="黑体" panose="02010609060101010101" pitchFamily="49" charset="-122"/>
              </a:rPr>
              <a:t>，它</a:t>
            </a:r>
            <a:r>
              <a:rPr lang="zh-CN" altLang="en-US" sz="2400" dirty="0">
                <a:solidFill>
                  <a:srgbClr val="A50021"/>
                </a:solidFill>
                <a:ea typeface="黑体" panose="02010609060101010101" pitchFamily="49" charset="-122"/>
              </a:rPr>
              <a:t>是体内抵御外在感染的一种重要保护机制</a:t>
            </a:r>
            <a:r>
              <a:rPr lang="zh-CN" altLang="en-US" sz="2400" dirty="0">
                <a:ea typeface="黑体" panose="02010609060101010101" pitchFamily="49" charset="-122"/>
              </a:rPr>
              <a:t>。小</a:t>
            </a:r>
            <a:r>
              <a:rPr lang="en-US" altLang="zh-CN" sz="2400" dirty="0">
                <a:ea typeface="黑体" panose="02010609060101010101" pitchFamily="49" charset="-122"/>
              </a:rPr>
              <a:t>RNA</a:t>
            </a:r>
            <a:r>
              <a:rPr lang="zh-CN" altLang="en-US" sz="2400" dirty="0">
                <a:ea typeface="黑体" panose="02010609060101010101" pitchFamily="49" charset="-122"/>
              </a:rPr>
              <a:t>的这种功能有可能使</a:t>
            </a:r>
            <a:r>
              <a:rPr lang="en-US" altLang="zh-CN" sz="2400" dirty="0">
                <a:ea typeface="黑体" panose="02010609060101010101" pitchFamily="49" charset="-122"/>
              </a:rPr>
              <a:t>21</a:t>
            </a:r>
            <a:r>
              <a:rPr lang="zh-CN" altLang="en-US" sz="2400" dirty="0">
                <a:ea typeface="黑体" panose="02010609060101010101" pitchFamily="49" charset="-122"/>
              </a:rPr>
              <a:t>世纪的医药研究产生革命性的变化。</a:t>
            </a:r>
          </a:p>
        </p:txBody>
      </p:sp>
    </p:spTree>
    <p:extLst>
      <p:ext uri="{BB962C8B-B14F-4D97-AF65-F5344CB8AC3E}">
        <p14:creationId xmlns:p14="http://schemas.microsoft.com/office/powerpoint/2010/main" val="1435233451"/>
      </p:ext>
    </p:extLst>
  </p:cSld>
  <p:clrMapOvr>
    <a:masterClrMapping/>
  </p:clrMapOvr>
  <p:transition>
    <p:strips dir="ld"/>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zh-CN" altLang="en-US" dirty="0">
                <a:solidFill>
                  <a:srgbClr val="A50021"/>
                </a:solidFill>
                <a:ea typeface="黑体" panose="02010609060101010101" pitchFamily="49" charset="-122"/>
              </a:rPr>
              <a:t>世界首次</a:t>
            </a:r>
            <a:r>
              <a:rPr lang="en-US" altLang="zh-CN" dirty="0" err="1">
                <a:solidFill>
                  <a:srgbClr val="A50021"/>
                </a:solidFill>
                <a:ea typeface="黑体" panose="02010609060101010101" pitchFamily="49" charset="-122"/>
              </a:rPr>
              <a:t>RNAi</a:t>
            </a:r>
            <a:r>
              <a:rPr lang="zh-CN" altLang="en-US" dirty="0">
                <a:solidFill>
                  <a:srgbClr val="A50021"/>
                </a:solidFill>
                <a:ea typeface="黑体" panose="02010609060101010101" pitchFamily="49" charset="-122"/>
              </a:rPr>
              <a:t>临床试验初获成功</a:t>
            </a:r>
          </a:p>
        </p:txBody>
      </p:sp>
      <p:sp>
        <p:nvSpPr>
          <p:cNvPr id="37891" name="Rectangle 3"/>
          <p:cNvSpPr>
            <a:spLocks noGrp="1" noChangeArrowheads="1"/>
          </p:cNvSpPr>
          <p:nvPr>
            <p:ph type="body" idx="1"/>
          </p:nvPr>
        </p:nvSpPr>
        <p:spPr/>
        <p:txBody>
          <a:bodyPr/>
          <a:lstStyle/>
          <a:p>
            <a:pPr marL="0" indent="622300">
              <a:lnSpc>
                <a:spcPct val="120000"/>
              </a:lnSpc>
              <a:buFontTx/>
              <a:buNone/>
            </a:pPr>
            <a:r>
              <a:rPr lang="en-US" altLang="zh-CN" sz="2400">
                <a:ea typeface="黑体" panose="02010609060101010101" pitchFamily="49" charset="-122"/>
              </a:rPr>
              <a:t>2006</a:t>
            </a:r>
            <a:r>
              <a:rPr lang="zh-CN" altLang="en-US" sz="2400">
                <a:ea typeface="黑体" panose="02010609060101010101" pitchFamily="49" charset="-122"/>
              </a:rPr>
              <a:t>年</a:t>
            </a:r>
            <a:r>
              <a:rPr lang="en-US" altLang="zh-CN" sz="2400">
                <a:ea typeface="黑体" panose="02010609060101010101" pitchFamily="49" charset="-122"/>
              </a:rPr>
              <a:t>6</a:t>
            </a:r>
            <a:r>
              <a:rPr lang="zh-CN" altLang="en-US" sz="2400">
                <a:ea typeface="黑体" panose="02010609060101010101" pitchFamily="49" charset="-122"/>
              </a:rPr>
              <a:t>月，美国一项研究显示，导致老年人失明的最常见病因</a:t>
            </a:r>
            <a:r>
              <a:rPr lang="en-US" altLang="zh-CN" sz="2400">
                <a:ea typeface="黑体" panose="02010609060101010101" pitchFamily="49" charset="-122"/>
              </a:rPr>
              <a:t>——</a:t>
            </a:r>
            <a:r>
              <a:rPr lang="zh-CN" altLang="en-US" sz="2400">
                <a:ea typeface="黑体" panose="02010609060101010101" pitchFamily="49" charset="-122"/>
              </a:rPr>
              <a:t>老年性黄斑变性</a:t>
            </a:r>
            <a:r>
              <a:rPr lang="en-US" altLang="zh-CN" sz="2400">
                <a:ea typeface="黑体" panose="02010609060101010101" pitchFamily="49" charset="-122"/>
              </a:rPr>
              <a:t>(AMD)</a:t>
            </a:r>
            <a:r>
              <a:rPr lang="zh-CN" altLang="en-US" sz="2400">
                <a:ea typeface="黑体" panose="02010609060101010101" pitchFamily="49" charset="-122"/>
              </a:rPr>
              <a:t>，能够通过</a:t>
            </a:r>
            <a:r>
              <a:rPr lang="en-US" altLang="zh-CN" sz="2400">
                <a:ea typeface="黑体" panose="02010609060101010101" pitchFamily="49" charset="-122"/>
              </a:rPr>
              <a:t>siRNA</a:t>
            </a:r>
            <a:r>
              <a:rPr lang="zh-CN" altLang="en-US" sz="2400">
                <a:ea typeface="黑体" panose="02010609060101010101" pitchFamily="49" charset="-122"/>
              </a:rPr>
              <a:t>分子来对付。这些结果是由评估</a:t>
            </a:r>
            <a:r>
              <a:rPr lang="en-US" altLang="zh-CN" sz="2400">
                <a:ea typeface="黑体" panose="02010609060101010101" pitchFamily="49" charset="-122"/>
              </a:rPr>
              <a:t>RNAi(RNA</a:t>
            </a:r>
            <a:r>
              <a:rPr lang="zh-CN" altLang="en-US" sz="2400">
                <a:ea typeface="黑体" panose="02010609060101010101" pitchFamily="49" charset="-122"/>
              </a:rPr>
              <a:t>干扰</a:t>
            </a:r>
            <a:r>
              <a:rPr lang="en-US" altLang="zh-CN" sz="2400">
                <a:ea typeface="黑体" panose="02010609060101010101" pitchFamily="49" charset="-122"/>
              </a:rPr>
              <a:t>)</a:t>
            </a:r>
            <a:r>
              <a:rPr lang="zh-CN" altLang="en-US" sz="2400">
                <a:ea typeface="黑体" panose="02010609060101010101" pitchFamily="49" charset="-122"/>
              </a:rPr>
              <a:t>疗法对人类患者效果的首次临床试验获得。 </a:t>
            </a:r>
          </a:p>
        </p:txBody>
      </p:sp>
    </p:spTree>
    <p:extLst>
      <p:ext uri="{BB962C8B-B14F-4D97-AF65-F5344CB8AC3E}">
        <p14:creationId xmlns:p14="http://schemas.microsoft.com/office/powerpoint/2010/main" val="4248787198"/>
      </p:ext>
    </p:extLst>
  </p:cSld>
  <p:clrMapOvr>
    <a:masterClrMapping/>
  </p:clrMapOvr>
  <p:transition>
    <p:strips dir="ld"/>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r>
              <a:rPr lang="zh-CN" altLang="en-US">
                <a:solidFill>
                  <a:srgbClr val="A50021"/>
                </a:solidFill>
                <a:ea typeface="黑体" panose="02010609060101010101" pitchFamily="49" charset="-122"/>
              </a:rPr>
              <a:t>揭开人类基因组差异之谜</a:t>
            </a:r>
          </a:p>
        </p:txBody>
      </p:sp>
      <p:sp>
        <p:nvSpPr>
          <p:cNvPr id="39939" name="Rectangle 3"/>
          <p:cNvSpPr>
            <a:spLocks noGrp="1" noChangeArrowheads="1"/>
          </p:cNvSpPr>
          <p:nvPr>
            <p:ph type="body" idx="1"/>
          </p:nvPr>
        </p:nvSpPr>
        <p:spPr>
          <a:xfrm>
            <a:off x="4648200" y="1600200"/>
            <a:ext cx="4038600" cy="4572000"/>
          </a:xfrm>
        </p:spPr>
        <p:txBody>
          <a:bodyPr/>
          <a:lstStyle/>
          <a:p>
            <a:pPr>
              <a:lnSpc>
                <a:spcPct val="120000"/>
              </a:lnSpc>
            </a:pPr>
            <a:r>
              <a:rPr lang="en-US" altLang="zh-CN" sz="2400" dirty="0">
                <a:ea typeface="黑体" panose="02010609060101010101" pitchFamily="49" charset="-122"/>
              </a:rPr>
              <a:t>2007</a:t>
            </a:r>
            <a:r>
              <a:rPr lang="zh-CN" altLang="en-US" sz="2400" dirty="0">
                <a:ea typeface="黑体" panose="02010609060101010101" pitchFamily="49" charset="-122"/>
              </a:rPr>
              <a:t>年，研究人员逐步意识到人与人之间基因组差异到底有多大，以及这种差异对破译复杂疾病和个人性格的重要性。</a:t>
            </a:r>
          </a:p>
          <a:p>
            <a:pPr>
              <a:lnSpc>
                <a:spcPct val="120000"/>
              </a:lnSpc>
            </a:pPr>
            <a:r>
              <a:rPr lang="zh-CN" altLang="en-US" sz="2400" dirty="0">
                <a:ea typeface="黑体" panose="02010609060101010101" pitchFamily="49" charset="-122"/>
              </a:rPr>
              <a:t>通过研究决定头发、皮肤颜色的基因以及“语言”基因差异，我们已经对人类与穴居人的不同和相同之处有了深入了解。</a:t>
            </a:r>
          </a:p>
        </p:txBody>
      </p:sp>
      <p:pic>
        <p:nvPicPr>
          <p:cNvPr id="39942" name="Picture 6" descr="《科学》杂志评出2007年十大科技突破(组图)"/>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676400"/>
            <a:ext cx="390525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6004907"/>
      </p:ext>
    </p:extLst>
  </p:cSld>
  <p:clrMapOvr>
    <a:masterClrMapping/>
  </p:clrMapOvr>
  <p:transition>
    <p:strips dir="ld"/>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14400" y="1417993"/>
            <a:ext cx="7924800" cy="1290290"/>
          </a:xfrm>
          <a:prstGeom prst="rect">
            <a:avLst/>
          </a:prstGeom>
        </p:spPr>
        <p:txBody>
          <a:bodyPr wrap="square">
            <a:spAutoFit/>
          </a:bodyPr>
          <a:lstStyle/>
          <a:p>
            <a:endParaRPr lang="en-US" altLang="zh-CN" dirty="0"/>
          </a:p>
          <a:p>
            <a:pPr marL="374650" indent="-374650" algn="just">
              <a:lnSpc>
                <a:spcPct val="120000"/>
              </a:lnSpc>
              <a:spcBef>
                <a:spcPts val="600"/>
              </a:spcBef>
              <a:buClr>
                <a:srgbClr val="C00000"/>
              </a:buClr>
              <a:buFont typeface="Wingdings" pitchFamily="2" charset="2"/>
              <a:buChar char="Ø"/>
            </a:pPr>
            <a:r>
              <a:rPr lang="en-US" altLang="zh-CN" sz="2400" b="1" dirty="0">
                <a:solidFill>
                  <a:srgbClr val="003366"/>
                </a:solidFill>
                <a:latin typeface="Times New Roman" pitchFamily="18" charset="0"/>
                <a:ea typeface="楷体" pitchFamily="49" charset="-122"/>
                <a:cs typeface="Times New Roman" pitchFamily="18" charset="0"/>
              </a:rPr>
              <a:t>2009</a:t>
            </a:r>
            <a:r>
              <a:rPr lang="zh-CN" altLang="en-US" sz="2400" b="1" dirty="0">
                <a:solidFill>
                  <a:srgbClr val="003366"/>
                </a:solidFill>
                <a:latin typeface="Times New Roman" pitchFamily="18" charset="0"/>
                <a:ea typeface="楷体" pitchFamily="49" charset="-122"/>
                <a:cs typeface="Times New Roman" pitchFamily="18" charset="0"/>
              </a:rPr>
              <a:t>  三位美国科学家因在端粒和端粒酶如何保护染色体方面的研究而获奖</a:t>
            </a:r>
            <a:endParaRPr lang="en-US" altLang="zh-CN" sz="2400" b="1" dirty="0">
              <a:solidFill>
                <a:srgbClr val="003366"/>
              </a:solidFill>
              <a:latin typeface="Times New Roman" pitchFamily="18" charset="0"/>
              <a:ea typeface="楷体" pitchFamily="49" charset="-122"/>
              <a:cs typeface="Times New Roman" pitchFamily="18" charset="0"/>
            </a:endParaRPr>
          </a:p>
        </p:txBody>
      </p:sp>
      <p:sp>
        <p:nvSpPr>
          <p:cNvPr id="4" name="标题 2"/>
          <p:cNvSpPr txBox="1">
            <a:spLocks/>
          </p:cNvSpPr>
          <p:nvPr/>
        </p:nvSpPr>
        <p:spPr>
          <a:xfrm>
            <a:off x="1752600" y="609600"/>
            <a:ext cx="6851650" cy="944562"/>
          </a:xfrm>
          <a:prstGeom prst="rect">
            <a:avLst/>
          </a:prstGeom>
        </p:spPr>
        <p:txBody>
          <a:bodyPr/>
          <a:lstStyle/>
          <a:p>
            <a:pPr lvl="0"/>
            <a:r>
              <a:rPr lang="zh-CN" altLang="en-US" sz="3600" b="1" kern="0" dirty="0">
                <a:solidFill>
                  <a:srgbClr val="CC0000"/>
                </a:solidFill>
                <a:effectLst>
                  <a:outerShdw blurRad="38100" dist="38100" dir="2700000" algn="tl">
                    <a:srgbClr val="C0C0C0"/>
                  </a:outerShdw>
                </a:effectLst>
                <a:latin typeface="+mj-lt"/>
                <a:ea typeface="+mj-ea"/>
                <a:cs typeface="+mj-cs"/>
              </a:rPr>
              <a:t>端粒和端粒酶</a:t>
            </a:r>
          </a:p>
        </p:txBody>
      </p:sp>
      <p:pic>
        <p:nvPicPr>
          <p:cNvPr id="3" name="图片 2"/>
          <p:cNvPicPr>
            <a:picLocks noChangeAspect="1"/>
          </p:cNvPicPr>
          <p:nvPr/>
        </p:nvPicPr>
        <p:blipFill>
          <a:blip r:embed="rId2"/>
          <a:stretch>
            <a:fillRect/>
          </a:stretch>
        </p:blipFill>
        <p:spPr>
          <a:xfrm>
            <a:off x="914400" y="3276600"/>
            <a:ext cx="2552700" cy="2095500"/>
          </a:xfrm>
          <a:prstGeom prst="rect">
            <a:avLst/>
          </a:prstGeom>
        </p:spPr>
      </p:pic>
      <p:pic>
        <p:nvPicPr>
          <p:cNvPr id="5" name="图片 4"/>
          <p:cNvPicPr>
            <a:picLocks noChangeAspect="1"/>
          </p:cNvPicPr>
          <p:nvPr/>
        </p:nvPicPr>
        <p:blipFill>
          <a:blip r:embed="rId3"/>
          <a:stretch>
            <a:fillRect/>
          </a:stretch>
        </p:blipFill>
        <p:spPr>
          <a:xfrm>
            <a:off x="5410200" y="3101370"/>
            <a:ext cx="2268071" cy="2445959"/>
          </a:xfrm>
          <a:prstGeom prst="rect">
            <a:avLst/>
          </a:prstGeom>
        </p:spPr>
      </p:pic>
    </p:spTree>
  </p:cSld>
  <p:clrMapOvr>
    <a:masterClrMapping/>
  </p:clrMapOvr>
  <p:transition>
    <p:strips dir="ld"/>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zh-CN" altLang="en-US"/>
              <a:t>细胞程序的重新设定</a:t>
            </a:r>
          </a:p>
        </p:txBody>
      </p:sp>
      <p:sp>
        <p:nvSpPr>
          <p:cNvPr id="50179" name="Rectangle 3"/>
          <p:cNvSpPr>
            <a:spLocks noGrp="1" noChangeArrowheads="1"/>
          </p:cNvSpPr>
          <p:nvPr>
            <p:ph type="body" idx="1"/>
          </p:nvPr>
        </p:nvSpPr>
        <p:spPr>
          <a:xfrm>
            <a:off x="4114800" y="1676400"/>
            <a:ext cx="4572000" cy="4572000"/>
          </a:xfrm>
        </p:spPr>
        <p:txBody>
          <a:bodyPr/>
          <a:lstStyle/>
          <a:p>
            <a:pPr>
              <a:lnSpc>
                <a:spcPct val="120000"/>
              </a:lnSpc>
            </a:pPr>
            <a:r>
              <a:rPr lang="zh-CN" altLang="en-US" sz="2000" dirty="0">
                <a:latin typeface="黑体" panose="02010609060101010101" pitchFamily="49" charset="-122"/>
                <a:ea typeface="黑体" panose="02010609060101010101" pitchFamily="49" charset="-122"/>
              </a:rPr>
              <a:t>研究人员发现可以在小鼠成纤维细胞中嵌入４个基因来抹掉一个细胞的发育</a:t>
            </a:r>
            <a:r>
              <a:rPr lang="zh-CN" altLang="en-US" sz="2000" dirty="0">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记忆</a:t>
            </a:r>
            <a:r>
              <a:rPr lang="zh-CN" altLang="en-US" sz="2000" dirty="0">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。一旦回复到其原始的胚胎状态，该细胞便可被诱使成为一种完全不同类型的细胞。</a:t>
            </a:r>
          </a:p>
          <a:p>
            <a:pPr>
              <a:lnSpc>
                <a:spcPct val="120000"/>
              </a:lnSpc>
            </a:pPr>
            <a:r>
              <a:rPr lang="zh-CN" altLang="en-US" sz="2000" dirty="0">
                <a:latin typeface="黑体" panose="02010609060101010101" pitchFamily="49" charset="-122"/>
                <a:ea typeface="黑体" panose="02010609060101010101" pitchFamily="49" charset="-122"/>
              </a:rPr>
              <a:t>基于这项研究获得了惊人的结果：从将正常细胞转变为诱导多能干细胞（</a:t>
            </a:r>
            <a:r>
              <a:rPr lang="en-US" altLang="zh-CN" sz="2000" dirty="0" err="1">
                <a:latin typeface="黑体" panose="02010609060101010101" pitchFamily="49" charset="-122"/>
                <a:ea typeface="黑体" panose="02010609060101010101" pitchFamily="49" charset="-122"/>
              </a:rPr>
              <a:t>iPS</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进步到可以将体内异常细胞诱导为</a:t>
            </a:r>
            <a:r>
              <a:rPr lang="en-US" altLang="zh-CN" sz="2000" dirty="0" err="1">
                <a:latin typeface="黑体" panose="02010609060101010101" pitchFamily="49" charset="-122"/>
                <a:ea typeface="黑体" panose="02010609060101010101" pitchFamily="49" charset="-122"/>
              </a:rPr>
              <a:t>iPS</a:t>
            </a:r>
            <a:r>
              <a:rPr lang="zh-CN" altLang="en-US" sz="2000" dirty="0">
                <a:latin typeface="黑体" panose="02010609060101010101" pitchFamily="49" charset="-122"/>
                <a:ea typeface="黑体" panose="02010609060101010101" pitchFamily="49" charset="-122"/>
              </a:rPr>
              <a:t>。由此可以推论有病的细胞可以变为无病的细胞</a:t>
            </a:r>
            <a:r>
              <a:rPr lang="en-US" altLang="zh-CN" sz="2000" dirty="0">
                <a:ea typeface="黑体" panose="02010609060101010101" pitchFamily="49" charset="-122"/>
              </a:rPr>
              <a:t>……</a:t>
            </a:r>
            <a:r>
              <a:rPr lang="en-US" altLang="zh-CN" sz="2000" dirty="0">
                <a:latin typeface="黑体" panose="02010609060101010101" pitchFamily="49" charset="-122"/>
                <a:ea typeface="黑体" panose="02010609060101010101" pitchFamily="49" charset="-122"/>
              </a:rPr>
              <a:t> </a:t>
            </a:r>
          </a:p>
          <a:p>
            <a:pPr>
              <a:lnSpc>
                <a:spcPct val="120000"/>
              </a:lnSpc>
            </a:pPr>
            <a:endParaRPr lang="zh-CN" altLang="en-US" sz="2000" dirty="0">
              <a:latin typeface="黑体" panose="02010609060101010101" pitchFamily="49" charset="-122"/>
              <a:ea typeface="黑体" panose="02010609060101010101" pitchFamily="49" charset="-122"/>
            </a:endParaRPr>
          </a:p>
          <a:p>
            <a:pPr>
              <a:lnSpc>
                <a:spcPct val="120000"/>
              </a:lnSpc>
            </a:pPr>
            <a:endParaRPr lang="zh-CN" altLang="en-US" sz="2000" dirty="0">
              <a:latin typeface="黑体" panose="02010609060101010101" pitchFamily="49" charset="-122"/>
              <a:ea typeface="黑体" panose="02010609060101010101" pitchFamily="49" charset="-122"/>
            </a:endParaRPr>
          </a:p>
          <a:p>
            <a:pPr>
              <a:lnSpc>
                <a:spcPct val="120000"/>
              </a:lnSpc>
            </a:pPr>
            <a:endParaRPr lang="zh-CN" altLang="en-US" sz="2000" dirty="0">
              <a:latin typeface="黑体" panose="02010609060101010101" pitchFamily="49" charset="-122"/>
              <a:ea typeface="黑体" panose="02010609060101010101" pitchFamily="49" charset="-122"/>
            </a:endParaRPr>
          </a:p>
        </p:txBody>
      </p:sp>
      <p:pic>
        <p:nvPicPr>
          <p:cNvPr id="50186" name="Picture 10" descr="18335ACCCCA3A6CF2A66CBA6D9BE2F4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76400"/>
            <a:ext cx="36576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4790455"/>
      </p:ext>
    </p:extLst>
  </p:cSld>
  <p:clrMapOvr>
    <a:masterClrMapping/>
  </p:clrMapOvr>
  <p:transition>
    <p:strips dir="ld"/>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txBox="1">
            <a:spLocks/>
          </p:cNvSpPr>
          <p:nvPr/>
        </p:nvSpPr>
        <p:spPr>
          <a:xfrm>
            <a:off x="1752600" y="609600"/>
            <a:ext cx="6851650" cy="944562"/>
          </a:xfrm>
          <a:prstGeom prst="rect">
            <a:avLst/>
          </a:prstGeom>
        </p:spPr>
        <p:txBody>
          <a:bodyPr/>
          <a:lstStyle/>
          <a:p>
            <a:pPr lvl="0"/>
            <a:r>
              <a:rPr lang="zh-CN" altLang="en-US" sz="3600" b="1" kern="0" dirty="0">
                <a:solidFill>
                  <a:srgbClr val="CC0000"/>
                </a:solidFill>
                <a:effectLst>
                  <a:outerShdw blurRad="38100" dist="38100" dir="2700000" algn="tl">
                    <a:srgbClr val="C0C0C0"/>
                  </a:outerShdw>
                </a:effectLst>
                <a:latin typeface="+mj-lt"/>
                <a:ea typeface="+mj-ea"/>
                <a:cs typeface="+mj-cs"/>
              </a:rPr>
              <a:t>表观遗传学</a:t>
            </a:r>
          </a:p>
        </p:txBody>
      </p:sp>
      <p:pic>
        <p:nvPicPr>
          <p:cNvPr id="8" name="图片 7"/>
          <p:cNvPicPr>
            <a:picLocks noChangeAspect="1"/>
          </p:cNvPicPr>
          <p:nvPr/>
        </p:nvPicPr>
        <p:blipFill>
          <a:blip r:embed="rId2"/>
          <a:stretch>
            <a:fillRect/>
          </a:stretch>
        </p:blipFill>
        <p:spPr>
          <a:xfrm>
            <a:off x="1219200" y="1554162"/>
            <a:ext cx="7010400" cy="4868640"/>
          </a:xfrm>
          <a:prstGeom prst="rect">
            <a:avLst/>
          </a:prstGeom>
        </p:spPr>
      </p:pic>
    </p:spTree>
    <p:extLst>
      <p:ext uri="{BB962C8B-B14F-4D97-AF65-F5344CB8AC3E}">
        <p14:creationId xmlns:p14="http://schemas.microsoft.com/office/powerpoint/2010/main" val="1671874687"/>
      </p:ext>
    </p:extLst>
  </p:cSld>
  <p:clrMapOvr>
    <a:masterClrMapping/>
  </p:clrMapOvr>
  <p:transition>
    <p:strips dir="ld"/>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txBox="1">
            <a:spLocks/>
          </p:cNvSpPr>
          <p:nvPr/>
        </p:nvSpPr>
        <p:spPr>
          <a:xfrm>
            <a:off x="1752600" y="609600"/>
            <a:ext cx="6851650" cy="944562"/>
          </a:xfrm>
          <a:prstGeom prst="rect">
            <a:avLst/>
          </a:prstGeom>
        </p:spPr>
        <p:txBody>
          <a:bodyPr/>
          <a:lstStyle/>
          <a:p>
            <a:pPr lvl="0"/>
            <a:r>
              <a:rPr lang="en-US" altLang="zh-CN" sz="3600" b="1" kern="0" dirty="0">
                <a:solidFill>
                  <a:srgbClr val="CC0000"/>
                </a:solidFill>
                <a:effectLst>
                  <a:outerShdw blurRad="38100" dist="38100" dir="2700000" algn="tl">
                    <a:srgbClr val="C0C0C0"/>
                  </a:outerShdw>
                </a:effectLst>
                <a:latin typeface="+mj-lt"/>
                <a:ea typeface="+mj-ea"/>
                <a:cs typeface="+mj-cs"/>
              </a:rPr>
              <a:t>Genome Editing</a:t>
            </a:r>
            <a:endParaRPr lang="zh-CN" altLang="en-US" sz="3600" b="1" kern="0" dirty="0">
              <a:solidFill>
                <a:srgbClr val="CC0000"/>
              </a:solidFill>
              <a:effectLst>
                <a:outerShdw blurRad="38100" dist="38100" dir="2700000" algn="tl">
                  <a:srgbClr val="C0C0C0"/>
                </a:outerShdw>
              </a:effectLst>
              <a:latin typeface="+mj-lt"/>
              <a:ea typeface="+mj-ea"/>
              <a:cs typeface="+mj-cs"/>
            </a:endParaRPr>
          </a:p>
        </p:txBody>
      </p:sp>
      <p:pic>
        <p:nvPicPr>
          <p:cNvPr id="3" name="图片 2"/>
          <p:cNvPicPr>
            <a:picLocks noChangeAspect="1"/>
          </p:cNvPicPr>
          <p:nvPr/>
        </p:nvPicPr>
        <p:blipFill>
          <a:blip r:embed="rId2"/>
          <a:stretch>
            <a:fillRect/>
          </a:stretch>
        </p:blipFill>
        <p:spPr>
          <a:xfrm>
            <a:off x="4419599" y="2009996"/>
            <a:ext cx="4530851" cy="4009803"/>
          </a:xfrm>
          <a:prstGeom prst="rect">
            <a:avLst/>
          </a:prstGeom>
        </p:spPr>
      </p:pic>
      <p:pic>
        <p:nvPicPr>
          <p:cNvPr id="5" name="图片 4"/>
          <p:cNvPicPr>
            <a:picLocks noChangeAspect="1"/>
          </p:cNvPicPr>
          <p:nvPr/>
        </p:nvPicPr>
        <p:blipFill>
          <a:blip r:embed="rId3"/>
          <a:stretch>
            <a:fillRect/>
          </a:stretch>
        </p:blipFill>
        <p:spPr>
          <a:xfrm>
            <a:off x="885825" y="1796256"/>
            <a:ext cx="3429000" cy="2228850"/>
          </a:xfrm>
          <a:prstGeom prst="rect">
            <a:avLst/>
          </a:prstGeom>
        </p:spPr>
      </p:pic>
      <p:pic>
        <p:nvPicPr>
          <p:cNvPr id="6" name="图片 5"/>
          <p:cNvPicPr>
            <a:picLocks noChangeAspect="1"/>
          </p:cNvPicPr>
          <p:nvPr/>
        </p:nvPicPr>
        <p:blipFill>
          <a:blip r:embed="rId4"/>
          <a:stretch>
            <a:fillRect/>
          </a:stretch>
        </p:blipFill>
        <p:spPr>
          <a:xfrm>
            <a:off x="1066800" y="4191000"/>
            <a:ext cx="2857500" cy="2305050"/>
          </a:xfrm>
          <a:prstGeom prst="rect">
            <a:avLst/>
          </a:prstGeom>
        </p:spPr>
      </p:pic>
    </p:spTree>
    <p:extLst>
      <p:ext uri="{BB962C8B-B14F-4D97-AF65-F5344CB8AC3E}">
        <p14:creationId xmlns:p14="http://schemas.microsoft.com/office/powerpoint/2010/main" val="3477897435"/>
      </p:ext>
    </p:extLst>
  </p:cSld>
  <p:clrMapOvr>
    <a:masterClrMapping/>
  </p:clrMapOvr>
  <p:transition>
    <p:strips dir="ld"/>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p:cNvSpPr txBox="1">
            <a:spLocks/>
          </p:cNvSpPr>
          <p:nvPr/>
        </p:nvSpPr>
        <p:spPr>
          <a:xfrm>
            <a:off x="1752600" y="381000"/>
            <a:ext cx="6851650" cy="944562"/>
          </a:xfrm>
          <a:prstGeom prst="rect">
            <a:avLst/>
          </a:prstGeom>
        </p:spPr>
        <p:txBody>
          <a:bodyPr/>
          <a:lstStyle/>
          <a:p>
            <a:pPr lvl="0"/>
            <a:r>
              <a:rPr lang="zh-CN" altLang="en-US" sz="3600" b="1" kern="0" dirty="0">
                <a:solidFill>
                  <a:srgbClr val="CC0000"/>
                </a:solidFill>
                <a:effectLst>
                  <a:outerShdw blurRad="38100" dist="38100" dir="2700000" algn="tl">
                    <a:srgbClr val="C0C0C0"/>
                  </a:outerShdw>
                </a:effectLst>
                <a:latin typeface="+mj-lt"/>
                <a:ea typeface="+mj-ea"/>
                <a:cs typeface="+mj-cs"/>
              </a:rPr>
              <a:t>生物化学的发展简史</a:t>
            </a:r>
          </a:p>
        </p:txBody>
      </p:sp>
      <p:sp>
        <p:nvSpPr>
          <p:cNvPr id="6" name="TextBox 5"/>
          <p:cNvSpPr txBox="1"/>
          <p:nvPr/>
        </p:nvSpPr>
        <p:spPr>
          <a:xfrm>
            <a:off x="762000" y="1567577"/>
            <a:ext cx="7924800" cy="3453253"/>
          </a:xfrm>
          <a:prstGeom prst="rect">
            <a:avLst/>
          </a:prstGeom>
          <a:noFill/>
        </p:spPr>
        <p:txBody>
          <a:bodyPr wrap="square" rtlCol="0">
            <a:spAutoFit/>
          </a:bodyPr>
          <a:lstStyle/>
          <a:p>
            <a:pPr marL="374650" indent="-374650" algn="just">
              <a:lnSpc>
                <a:spcPct val="120000"/>
              </a:lnSpc>
              <a:spcBef>
                <a:spcPts val="600"/>
              </a:spcBef>
              <a:buClr>
                <a:srgbClr val="C00000"/>
              </a:buClr>
              <a:buFont typeface="Wingdings" pitchFamily="2" charset="2"/>
              <a:buChar char="Ø"/>
            </a:pPr>
            <a:r>
              <a:rPr lang="zh-CN" altLang="en-US" sz="2600" b="1" dirty="0">
                <a:solidFill>
                  <a:srgbClr val="003366"/>
                </a:solidFill>
                <a:latin typeface="Times New Roman" pitchFamily="18" charset="0"/>
                <a:ea typeface="楷体" pitchFamily="49" charset="-122"/>
                <a:cs typeface="Times New Roman" pitchFamily="18" charset="0"/>
              </a:rPr>
              <a:t>从以上所述的生物化学的发展和重要成就中，可以看出20世纪50年代以来是以核酸研究为核心，带动着分子生物学向纵深发展。如50年代的双螺旋结构，60年代的操纵子学说，70年代的</a:t>
            </a:r>
            <a:r>
              <a:rPr lang="en-US" altLang="zh-CN" sz="2600" b="1" dirty="0">
                <a:solidFill>
                  <a:srgbClr val="003366"/>
                </a:solidFill>
                <a:latin typeface="Times New Roman" pitchFamily="18" charset="0"/>
                <a:ea typeface="楷体" pitchFamily="49" charset="-122"/>
                <a:cs typeface="Times New Roman" pitchFamily="18" charset="0"/>
              </a:rPr>
              <a:t>DNA</a:t>
            </a:r>
            <a:r>
              <a:rPr lang="zh-CN" altLang="en-US" sz="2600" b="1" dirty="0">
                <a:solidFill>
                  <a:srgbClr val="003366"/>
                </a:solidFill>
                <a:latin typeface="Times New Roman" pitchFamily="18" charset="0"/>
                <a:ea typeface="楷体" pitchFamily="49" charset="-122"/>
                <a:cs typeface="Times New Roman" pitchFamily="18" charset="0"/>
              </a:rPr>
              <a:t>重组，80年代的</a:t>
            </a:r>
            <a:r>
              <a:rPr lang="en-US" altLang="zh-CN" sz="2600" b="1" dirty="0">
                <a:solidFill>
                  <a:srgbClr val="003366"/>
                </a:solidFill>
                <a:latin typeface="Times New Roman" pitchFamily="18" charset="0"/>
                <a:ea typeface="楷体" pitchFamily="49" charset="-122"/>
                <a:cs typeface="Times New Roman" pitchFamily="18" charset="0"/>
              </a:rPr>
              <a:t>PCR</a:t>
            </a:r>
            <a:r>
              <a:rPr lang="zh-CN" altLang="en-US" sz="2600" b="1" dirty="0">
                <a:solidFill>
                  <a:srgbClr val="003366"/>
                </a:solidFill>
                <a:latin typeface="Times New Roman" pitchFamily="18" charset="0"/>
                <a:ea typeface="楷体" pitchFamily="49" charset="-122"/>
                <a:cs typeface="Times New Roman" pitchFamily="18" charset="0"/>
              </a:rPr>
              <a:t>技术，90年代的</a:t>
            </a:r>
            <a:r>
              <a:rPr lang="en-US" altLang="zh-CN" sz="2600" b="1" dirty="0">
                <a:solidFill>
                  <a:srgbClr val="003366"/>
                </a:solidFill>
                <a:latin typeface="Times New Roman" pitchFamily="18" charset="0"/>
                <a:ea typeface="楷体" pitchFamily="49" charset="-122"/>
                <a:cs typeface="Times New Roman" pitchFamily="18" charset="0"/>
              </a:rPr>
              <a:t>DNA</a:t>
            </a:r>
            <a:r>
              <a:rPr lang="zh-CN" altLang="en-US" sz="2600" b="1" dirty="0">
                <a:solidFill>
                  <a:srgbClr val="003366"/>
                </a:solidFill>
                <a:latin typeface="Times New Roman" pitchFamily="18" charset="0"/>
                <a:ea typeface="楷体" pitchFamily="49" charset="-122"/>
                <a:cs typeface="Times New Roman" pitchFamily="18" charset="0"/>
              </a:rPr>
              <a:t>测序都具有里程碑的意义，将生命科学带向一个由宏观到微观再到宏观，由分析到综合的时代。</a:t>
            </a:r>
            <a:endParaRPr lang="en-US" altLang="zh-CN" sz="2600" b="1" dirty="0">
              <a:solidFill>
                <a:srgbClr val="003366"/>
              </a:solidFill>
              <a:latin typeface="Times New Roman" pitchFamily="18" charset="0"/>
              <a:ea typeface="楷体" pitchFamily="49" charset="-122"/>
              <a:cs typeface="Times New Roman" pitchFamily="18" charset="0"/>
            </a:endParaRPr>
          </a:p>
        </p:txBody>
      </p:sp>
    </p:spTree>
  </p:cSld>
  <p:clrMapOvr>
    <a:masterClrMapping/>
  </p:clrMapOvr>
  <p:transition>
    <p:strips dir="l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401D3FB-3C7B-43EA-B98B-BEE2C8A5D842}"/>
              </a:ext>
            </a:extLst>
          </p:cNvPr>
          <p:cNvSpPr>
            <a:spLocks noGrp="1"/>
          </p:cNvSpPr>
          <p:nvPr>
            <p:ph idx="1"/>
          </p:nvPr>
        </p:nvSpPr>
        <p:spPr/>
        <p:txBody>
          <a:bodyPr/>
          <a:lstStyle/>
          <a:p>
            <a:pPr marL="0" indent="0" algn="ctr">
              <a:buNone/>
            </a:pPr>
            <a:r>
              <a:rPr lang="zh-CN" altLang="en-US" dirty="0">
                <a:solidFill>
                  <a:srgbClr val="C00000"/>
                </a:solidFill>
              </a:rPr>
              <a:t>碳的循环</a:t>
            </a:r>
          </a:p>
        </p:txBody>
      </p:sp>
      <p:sp>
        <p:nvSpPr>
          <p:cNvPr id="3" name="标题 2">
            <a:extLst>
              <a:ext uri="{FF2B5EF4-FFF2-40B4-BE49-F238E27FC236}">
                <a16:creationId xmlns:a16="http://schemas.microsoft.com/office/drawing/2014/main" id="{9B3F9F9A-CE56-43E7-88E5-91965F4B4103}"/>
              </a:ext>
            </a:extLst>
          </p:cNvPr>
          <p:cNvSpPr>
            <a:spLocks noGrp="1"/>
          </p:cNvSpPr>
          <p:nvPr>
            <p:ph type="title"/>
          </p:nvPr>
        </p:nvSpPr>
        <p:spPr/>
        <p:txBody>
          <a:bodyPr/>
          <a:lstStyle/>
          <a:p>
            <a:r>
              <a:rPr lang="zh-CN" altLang="en-US" dirty="0">
                <a:solidFill>
                  <a:srgbClr val="C00000"/>
                </a:solidFill>
              </a:rPr>
              <a:t>生命科学与社会可持续发展</a:t>
            </a:r>
            <a:endParaRPr lang="zh-CN" altLang="en-US" dirty="0"/>
          </a:p>
        </p:txBody>
      </p:sp>
      <p:sp>
        <p:nvSpPr>
          <p:cNvPr id="4" name="灯片编号占位符 3">
            <a:extLst>
              <a:ext uri="{FF2B5EF4-FFF2-40B4-BE49-F238E27FC236}">
                <a16:creationId xmlns:a16="http://schemas.microsoft.com/office/drawing/2014/main" id="{917E6AFD-F019-4ADE-8FB5-8AB5319AC5B6}"/>
              </a:ext>
            </a:extLst>
          </p:cNvPr>
          <p:cNvSpPr>
            <a:spLocks noGrp="1"/>
          </p:cNvSpPr>
          <p:nvPr>
            <p:ph type="sldNum" sz="quarter" idx="10"/>
          </p:nvPr>
        </p:nvSpPr>
        <p:spPr/>
        <p:txBody>
          <a:bodyPr/>
          <a:lstStyle/>
          <a:p>
            <a:fld id="{82CDF444-4514-41F6-BB23-0BA8864D47CA}" type="slidenum">
              <a:rPr lang="zh-CN" altLang="en-US" smtClean="0"/>
              <a:pPr/>
              <a:t>7</a:t>
            </a:fld>
            <a:endParaRPr lang="zh-CN" altLang="en-US" dirty="0"/>
          </a:p>
        </p:txBody>
      </p:sp>
      <p:pic>
        <p:nvPicPr>
          <p:cNvPr id="6" name="图片 5">
            <a:extLst>
              <a:ext uri="{FF2B5EF4-FFF2-40B4-BE49-F238E27FC236}">
                <a16:creationId xmlns:a16="http://schemas.microsoft.com/office/drawing/2014/main" id="{9996B13F-65D4-4732-9BF4-9E76F373DC97}"/>
              </a:ext>
            </a:extLst>
          </p:cNvPr>
          <p:cNvPicPr>
            <a:picLocks noChangeAspect="1"/>
          </p:cNvPicPr>
          <p:nvPr/>
        </p:nvPicPr>
        <p:blipFill>
          <a:blip r:embed="rId2"/>
          <a:stretch>
            <a:fillRect/>
          </a:stretch>
        </p:blipFill>
        <p:spPr>
          <a:xfrm>
            <a:off x="1981200" y="2514600"/>
            <a:ext cx="5257800" cy="3416236"/>
          </a:xfrm>
          <a:prstGeom prst="rect">
            <a:avLst/>
          </a:prstGeom>
        </p:spPr>
      </p:pic>
    </p:spTree>
    <p:extLst>
      <p:ext uri="{BB962C8B-B14F-4D97-AF65-F5344CB8AC3E}">
        <p14:creationId xmlns:p14="http://schemas.microsoft.com/office/powerpoint/2010/main" val="3160213256"/>
      </p:ext>
    </p:extLst>
  </p:cSld>
  <p:clrMapOvr>
    <a:masterClrMapping/>
  </p:clrMapOvr>
  <p:transition>
    <p:strips dir="ld"/>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62" name="Text Box 6"/>
          <p:cNvSpPr txBox="1">
            <a:spLocks noChangeArrowheads="1"/>
          </p:cNvSpPr>
          <p:nvPr/>
        </p:nvSpPr>
        <p:spPr bwMode="auto">
          <a:xfrm>
            <a:off x="685800" y="1905000"/>
            <a:ext cx="8229600" cy="3801041"/>
          </a:xfrm>
          <a:prstGeom prst="rect">
            <a:avLst/>
          </a:prstGeom>
          <a:solidFill>
            <a:srgbClr val="FFFFFF"/>
          </a:solidFill>
          <a:ln w="12700" cap="sq">
            <a:noFill/>
            <a:miter lim="800000"/>
            <a:headEnd type="none" w="sm" len="sm"/>
            <a:tailEnd type="none" w="sm" len="sm"/>
          </a:ln>
          <a:effectLst/>
        </p:spPr>
        <p:txBody>
          <a:bodyPr wrap="square">
            <a:spAutoFit/>
          </a:bodyPr>
          <a:lstStyle/>
          <a:p>
            <a:pPr marL="374650" indent="-374650" algn="just">
              <a:lnSpc>
                <a:spcPct val="150000"/>
              </a:lnSpc>
              <a:spcBef>
                <a:spcPts val="600"/>
              </a:spcBef>
              <a:buClr>
                <a:srgbClr val="C00000"/>
              </a:buClr>
              <a:buFont typeface="Wingdings" pitchFamily="2" charset="2"/>
              <a:buChar char="Ø"/>
            </a:pPr>
            <a:r>
              <a:rPr lang="zh-CN" altLang="en-US" sz="2400" b="1" dirty="0">
                <a:solidFill>
                  <a:srgbClr val="003366"/>
                </a:solidFill>
                <a:latin typeface="Times New Roman" pitchFamily="18" charset="0"/>
                <a:ea typeface="楷体" pitchFamily="49" charset="-122"/>
                <a:cs typeface="Times New Roman" pitchFamily="18" charset="0"/>
              </a:rPr>
              <a:t>促进对人或动物致病机理的认识，提高对疾病的正确诊断</a:t>
            </a:r>
            <a:endParaRPr lang="en-US" altLang="zh-CN" sz="2400" b="1" dirty="0">
              <a:solidFill>
                <a:srgbClr val="003366"/>
              </a:solidFill>
              <a:latin typeface="Times New Roman" pitchFamily="18" charset="0"/>
              <a:ea typeface="楷体" pitchFamily="49" charset="-122"/>
              <a:cs typeface="Times New Roman" pitchFamily="18" charset="0"/>
            </a:endParaRPr>
          </a:p>
          <a:p>
            <a:pPr marL="374650" indent="-374650" algn="just">
              <a:lnSpc>
                <a:spcPct val="150000"/>
              </a:lnSpc>
              <a:spcBef>
                <a:spcPts val="600"/>
              </a:spcBef>
              <a:buClr>
                <a:srgbClr val="C00000"/>
              </a:buClr>
              <a:buFont typeface="Wingdings" pitchFamily="2" charset="2"/>
              <a:buChar char="Ø"/>
            </a:pPr>
            <a:r>
              <a:rPr lang="zh-CN" altLang="en-US" sz="2400" b="1" dirty="0">
                <a:solidFill>
                  <a:srgbClr val="003366"/>
                </a:solidFill>
                <a:latin typeface="Times New Roman" pitchFamily="18" charset="0"/>
                <a:ea typeface="楷体" pitchFamily="49" charset="-122"/>
                <a:cs typeface="Times New Roman" pitchFamily="18" charset="0"/>
              </a:rPr>
              <a:t>生物化学理论和方法促进生物药物研究与开发</a:t>
            </a:r>
            <a:endParaRPr lang="en-US" altLang="zh-CN" sz="2400" b="1" dirty="0">
              <a:solidFill>
                <a:srgbClr val="003366"/>
              </a:solidFill>
              <a:latin typeface="Times New Roman" pitchFamily="18" charset="0"/>
              <a:ea typeface="楷体" pitchFamily="49" charset="-122"/>
              <a:cs typeface="Times New Roman" pitchFamily="18" charset="0"/>
            </a:endParaRPr>
          </a:p>
          <a:p>
            <a:pPr marL="374650" indent="-374650" algn="just">
              <a:lnSpc>
                <a:spcPct val="150000"/>
              </a:lnSpc>
              <a:spcBef>
                <a:spcPts val="600"/>
              </a:spcBef>
              <a:buClr>
                <a:srgbClr val="C00000"/>
              </a:buClr>
              <a:buFont typeface="Wingdings" pitchFamily="2" charset="2"/>
              <a:buChar char="Ø"/>
            </a:pPr>
            <a:r>
              <a:rPr lang="zh-CN" altLang="en-US" sz="2400" b="1" dirty="0">
                <a:solidFill>
                  <a:srgbClr val="003366"/>
                </a:solidFill>
                <a:latin typeface="Times New Roman" pitchFamily="18" charset="0"/>
                <a:ea typeface="楷体" pitchFamily="49" charset="-122"/>
                <a:cs typeface="Times New Roman" pitchFamily="18" charset="0"/>
              </a:rPr>
              <a:t>农业生产的基础研究依赖于生物化学的理论和方法</a:t>
            </a:r>
            <a:endParaRPr lang="en-US" altLang="zh-CN" sz="2400" b="1" dirty="0">
              <a:solidFill>
                <a:srgbClr val="003366"/>
              </a:solidFill>
              <a:latin typeface="Times New Roman" pitchFamily="18" charset="0"/>
              <a:ea typeface="楷体" pitchFamily="49" charset="-122"/>
              <a:cs typeface="Times New Roman" pitchFamily="18" charset="0"/>
            </a:endParaRPr>
          </a:p>
          <a:p>
            <a:pPr marL="374650" indent="-374650" algn="just">
              <a:lnSpc>
                <a:spcPct val="150000"/>
              </a:lnSpc>
              <a:spcBef>
                <a:spcPts val="600"/>
              </a:spcBef>
              <a:buClr>
                <a:srgbClr val="C00000"/>
              </a:buClr>
              <a:buFont typeface="Wingdings" pitchFamily="2" charset="2"/>
              <a:buChar char="Ø"/>
            </a:pPr>
            <a:r>
              <a:rPr lang="zh-CN" altLang="en-US" sz="2400" b="1" dirty="0">
                <a:solidFill>
                  <a:srgbClr val="003366"/>
                </a:solidFill>
                <a:latin typeface="Times New Roman" pitchFamily="18" charset="0"/>
                <a:ea typeface="楷体" pitchFamily="49" charset="-122"/>
                <a:cs typeface="Times New Roman" pitchFamily="18" charset="0"/>
              </a:rPr>
              <a:t>生化理论和方法有利于推动着我国农副产品的加工产业</a:t>
            </a:r>
            <a:endParaRPr lang="en-US" altLang="zh-CN" sz="2400" b="1" dirty="0">
              <a:solidFill>
                <a:srgbClr val="003366"/>
              </a:solidFill>
              <a:latin typeface="Times New Roman" pitchFamily="18" charset="0"/>
              <a:ea typeface="楷体" pitchFamily="49" charset="-122"/>
              <a:cs typeface="Times New Roman" pitchFamily="18" charset="0"/>
            </a:endParaRPr>
          </a:p>
          <a:p>
            <a:pPr marL="374650" indent="-374650" algn="just">
              <a:lnSpc>
                <a:spcPct val="150000"/>
              </a:lnSpc>
              <a:spcBef>
                <a:spcPts val="600"/>
              </a:spcBef>
              <a:buClr>
                <a:srgbClr val="C00000"/>
              </a:buClr>
              <a:buFont typeface="Wingdings" pitchFamily="2" charset="2"/>
              <a:buChar char="Ø"/>
            </a:pPr>
            <a:r>
              <a:rPr lang="zh-CN" altLang="en-US" sz="2400" b="1" dirty="0">
                <a:solidFill>
                  <a:srgbClr val="003366"/>
                </a:solidFill>
                <a:latin typeface="Times New Roman" pitchFamily="18" charset="0"/>
                <a:ea typeface="楷体" pitchFamily="49" charset="-122"/>
                <a:cs typeface="Times New Roman" pitchFamily="18" charset="0"/>
              </a:rPr>
              <a:t>研究新陈代谢规律及其调控是开发微生物发酵工业的基础</a:t>
            </a:r>
            <a:endParaRPr lang="en-US" altLang="zh-CN" sz="2400" b="1" dirty="0">
              <a:solidFill>
                <a:srgbClr val="003366"/>
              </a:solidFill>
              <a:latin typeface="Times New Roman" pitchFamily="18" charset="0"/>
              <a:ea typeface="楷体" pitchFamily="49" charset="-122"/>
              <a:cs typeface="Times New Roman" pitchFamily="18" charset="0"/>
            </a:endParaRPr>
          </a:p>
          <a:p>
            <a:pPr marL="374650" indent="-374650" algn="just">
              <a:lnSpc>
                <a:spcPct val="150000"/>
              </a:lnSpc>
              <a:spcBef>
                <a:spcPts val="600"/>
              </a:spcBef>
              <a:buClr>
                <a:srgbClr val="C00000"/>
              </a:buClr>
              <a:buFont typeface="Wingdings" pitchFamily="2" charset="2"/>
              <a:buChar char="Ø"/>
            </a:pPr>
            <a:r>
              <a:rPr lang="zh-CN" altLang="en-US" sz="2400" b="1" dirty="0">
                <a:solidFill>
                  <a:srgbClr val="003366"/>
                </a:solidFill>
                <a:latin typeface="Times New Roman" pitchFamily="18" charset="0"/>
                <a:ea typeface="楷体" pitchFamily="49" charset="-122"/>
                <a:cs typeface="Times New Roman" pitchFamily="18" charset="0"/>
              </a:rPr>
              <a:t>生物化学理论和方法对改善人类生存环境具有特殊的意义 </a:t>
            </a:r>
            <a:r>
              <a:rPr lang="zh-CN" altLang="en-US" sz="1600" dirty="0">
                <a:latin typeface="Times New Roman" pitchFamily="18" charset="0"/>
              </a:rPr>
              <a:t> </a:t>
            </a:r>
          </a:p>
        </p:txBody>
      </p:sp>
      <p:sp>
        <p:nvSpPr>
          <p:cNvPr id="6" name="标题 2"/>
          <p:cNvSpPr txBox="1">
            <a:spLocks/>
          </p:cNvSpPr>
          <p:nvPr/>
        </p:nvSpPr>
        <p:spPr>
          <a:xfrm>
            <a:off x="1828800" y="381000"/>
            <a:ext cx="6851650" cy="944562"/>
          </a:xfrm>
          <a:prstGeom prst="rect">
            <a:avLst/>
          </a:prstGeom>
        </p:spPr>
        <p:txBody>
          <a:bodyPr/>
          <a:lstStyle/>
          <a:p>
            <a:pPr lvl="0"/>
            <a:r>
              <a:rPr lang="zh-CN" altLang="en-US" sz="3600" b="1" kern="0" noProof="0" dirty="0">
                <a:solidFill>
                  <a:srgbClr val="CC0000"/>
                </a:solidFill>
                <a:effectLst>
                  <a:outerShdw blurRad="38100" dist="38100" dir="2700000" algn="tl">
                    <a:srgbClr val="C0C0C0"/>
                  </a:outerShdw>
                </a:effectLst>
                <a:latin typeface="+mj-lt"/>
                <a:ea typeface="+mj-ea"/>
                <a:cs typeface="+mj-cs"/>
              </a:rPr>
              <a:t>六</a:t>
            </a:r>
            <a:r>
              <a:rPr kumimoji="0" lang="zh-CN" altLang="en-US" sz="3600" b="1" i="0" u="none" strike="noStrike" kern="0" cap="none" spc="0" normalizeH="0" baseline="0" noProof="0" dirty="0">
                <a:ln>
                  <a:noFill/>
                </a:ln>
                <a:solidFill>
                  <a:srgbClr val="CC0000"/>
                </a:solidFill>
                <a:effectLst>
                  <a:outerShdw blurRad="38100" dist="38100" dir="2700000" algn="tl">
                    <a:srgbClr val="C0C0C0"/>
                  </a:outerShdw>
                </a:effectLst>
                <a:uLnTx/>
                <a:uFillTx/>
                <a:latin typeface="+mj-lt"/>
                <a:ea typeface="+mj-ea"/>
                <a:cs typeface="+mj-cs"/>
              </a:rPr>
              <a:t>、</a:t>
            </a:r>
            <a:r>
              <a:rPr lang="zh-CN" altLang="en-US" sz="3600" b="1" kern="0" dirty="0">
                <a:solidFill>
                  <a:srgbClr val="CC0000"/>
                </a:solidFill>
                <a:effectLst>
                  <a:outerShdw blurRad="38100" dist="38100" dir="2700000" algn="tl">
                    <a:srgbClr val="C0C0C0"/>
                  </a:outerShdw>
                </a:effectLst>
                <a:latin typeface="+mj-lt"/>
                <a:ea typeface="+mj-ea"/>
                <a:cs typeface="+mj-cs"/>
              </a:rPr>
              <a:t>生物化学的地位</a:t>
            </a:r>
          </a:p>
        </p:txBody>
      </p:sp>
    </p:spTree>
  </p:cSld>
  <p:clrMapOvr>
    <a:masterClrMapping/>
  </p:clrMapOvr>
  <p:transition>
    <p:strips dir="ld"/>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a:xfrm>
            <a:off x="1752600" y="457200"/>
            <a:ext cx="6851650" cy="944562"/>
          </a:xfrm>
          <a:prstGeom prst="rect">
            <a:avLst/>
          </a:prstGeom>
        </p:spPr>
        <p:txBody>
          <a:bodyPr/>
          <a:lstStyle/>
          <a:p>
            <a:pPr lvl="0"/>
            <a:r>
              <a:rPr lang="zh-CN" altLang="en-US" sz="3600" b="1" kern="0" dirty="0">
                <a:solidFill>
                  <a:srgbClr val="CC0000"/>
                </a:solidFill>
                <a:effectLst>
                  <a:outerShdw blurRad="38100" dist="38100" dir="2700000" algn="tl">
                    <a:srgbClr val="C0C0C0"/>
                  </a:outerShdw>
                </a:effectLst>
                <a:latin typeface="+mj-lt"/>
                <a:ea typeface="+mj-ea"/>
                <a:cs typeface="+mj-cs"/>
              </a:rPr>
              <a:t>六</a:t>
            </a:r>
            <a:r>
              <a:rPr kumimoji="0" lang="zh-CN" altLang="en-US" sz="3600" b="1" i="0" u="none" strike="noStrike" kern="0" cap="none" spc="0" normalizeH="0" baseline="0" noProof="0" dirty="0">
                <a:ln>
                  <a:noFill/>
                </a:ln>
                <a:solidFill>
                  <a:srgbClr val="CC0000"/>
                </a:solidFill>
                <a:effectLst>
                  <a:outerShdw blurRad="38100" dist="38100" dir="2700000" algn="tl">
                    <a:srgbClr val="C0C0C0"/>
                  </a:outerShdw>
                </a:effectLst>
                <a:uLnTx/>
                <a:uFillTx/>
                <a:latin typeface="+mj-lt"/>
                <a:ea typeface="+mj-ea"/>
                <a:cs typeface="+mj-cs"/>
              </a:rPr>
              <a:t>、</a:t>
            </a:r>
            <a:r>
              <a:rPr lang="zh-CN" altLang="en-US" sz="3600" b="1" kern="0" dirty="0">
                <a:solidFill>
                  <a:srgbClr val="CC0000"/>
                </a:solidFill>
                <a:effectLst>
                  <a:outerShdw blurRad="38100" dist="38100" dir="2700000" algn="tl">
                    <a:srgbClr val="C0C0C0"/>
                  </a:outerShdw>
                </a:effectLst>
                <a:latin typeface="+mj-lt"/>
                <a:ea typeface="+mj-ea"/>
                <a:cs typeface="+mj-cs"/>
              </a:rPr>
              <a:t>生物化学的研究手段</a:t>
            </a:r>
            <a:endParaRPr lang="en-US" altLang="zh-CN" sz="3600" b="1" kern="0" dirty="0">
              <a:solidFill>
                <a:srgbClr val="CC0000"/>
              </a:solidFill>
              <a:effectLst>
                <a:outerShdw blurRad="38100" dist="38100" dir="2700000" algn="tl">
                  <a:srgbClr val="C0C0C0"/>
                </a:outerShdw>
              </a:effectLst>
              <a:latin typeface="+mj-lt"/>
              <a:ea typeface="+mj-ea"/>
              <a:cs typeface="+mj-cs"/>
            </a:endParaRPr>
          </a:p>
          <a:p>
            <a:pPr lvl="0"/>
            <a:endParaRPr lang="zh-CN" altLang="en-US" sz="3600" b="1" kern="0" dirty="0">
              <a:solidFill>
                <a:srgbClr val="CC0000"/>
              </a:solidFill>
              <a:effectLst>
                <a:outerShdw blurRad="38100" dist="38100" dir="2700000" algn="tl">
                  <a:srgbClr val="C0C0C0"/>
                </a:outerShdw>
              </a:effectLst>
              <a:latin typeface="+mj-lt"/>
              <a:ea typeface="+mj-ea"/>
              <a:cs typeface="+mj-cs"/>
            </a:endParaRPr>
          </a:p>
        </p:txBody>
      </p:sp>
      <p:sp>
        <p:nvSpPr>
          <p:cNvPr id="388099" name="Rectangle 3"/>
          <p:cNvSpPr>
            <a:spLocks noChangeArrowheads="1"/>
          </p:cNvSpPr>
          <p:nvPr/>
        </p:nvSpPr>
        <p:spPr bwMode="auto">
          <a:xfrm>
            <a:off x="914400" y="1712126"/>
            <a:ext cx="7391400" cy="401135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374650" marR="0" lvl="0" indent="-374650" algn="just" defTabSz="914400" eaLnBrk="1" latinLnBrk="0" hangingPunct="1">
              <a:lnSpc>
                <a:spcPts val="3360"/>
              </a:lnSpc>
              <a:spcBef>
                <a:spcPts val="600"/>
              </a:spcBef>
              <a:buClr>
                <a:srgbClr val="C00000"/>
              </a:buClr>
              <a:buSzPct val="70000"/>
              <a:buFont typeface="Wingdings" pitchFamily="2" charset="2"/>
              <a:buChar char="Ø"/>
              <a:tabLst/>
            </a:pPr>
            <a:r>
              <a:rPr lang="zh-CN" altLang="en-US" sz="2800" b="1" dirty="0">
                <a:solidFill>
                  <a:srgbClr val="003366"/>
                </a:solidFill>
                <a:latin typeface="Times New Roman" pitchFamily="18" charset="0"/>
                <a:ea typeface="楷体" pitchFamily="49" charset="-122"/>
                <a:cs typeface="Times New Roman" pitchFamily="18" charset="0"/>
              </a:rPr>
              <a:t>对生命现象、生物体结构和生命过程等进行直接的观察和描述</a:t>
            </a:r>
            <a:r>
              <a:rPr lang="en-US" altLang="zh-CN" sz="2800" b="1" dirty="0">
                <a:solidFill>
                  <a:srgbClr val="003366"/>
                </a:solidFill>
                <a:latin typeface="Times New Roman" pitchFamily="18" charset="0"/>
                <a:ea typeface="楷体" pitchFamily="49" charset="-122"/>
                <a:cs typeface="Times New Roman" pitchFamily="18" charset="0"/>
              </a:rPr>
              <a:t>---</a:t>
            </a:r>
            <a:r>
              <a:rPr lang="zh-CN" altLang="en-US" sz="2800" b="1" dirty="0">
                <a:solidFill>
                  <a:srgbClr val="C00000"/>
                </a:solidFill>
                <a:latin typeface="Times New Roman" pitchFamily="18" charset="0"/>
                <a:ea typeface="楷体" pitchFamily="49" charset="-122"/>
                <a:cs typeface="Times New Roman" pitchFamily="18" charset="0"/>
              </a:rPr>
              <a:t>观察与描述</a:t>
            </a:r>
          </a:p>
          <a:p>
            <a:pPr marL="374650" lvl="8" indent="-374650" algn="just" fontAlgn="base">
              <a:lnSpc>
                <a:spcPts val="3360"/>
              </a:lnSpc>
              <a:spcBef>
                <a:spcPts val="600"/>
              </a:spcBef>
              <a:spcAft>
                <a:spcPct val="0"/>
              </a:spcAft>
              <a:buClr>
                <a:srgbClr val="C00000"/>
              </a:buClr>
              <a:buSzPct val="70000"/>
              <a:buFont typeface="Wingdings" pitchFamily="2" charset="2"/>
              <a:buChar char="Ø"/>
            </a:pPr>
            <a:r>
              <a:rPr lang="zh-CN" altLang="en-US" sz="2800" b="1" dirty="0">
                <a:solidFill>
                  <a:srgbClr val="003366"/>
                </a:solidFill>
                <a:latin typeface="Times New Roman" pitchFamily="18" charset="0"/>
                <a:ea typeface="楷体" pitchFamily="49" charset="-122"/>
                <a:cs typeface="Times New Roman" pitchFamily="18" charset="0"/>
              </a:rPr>
              <a:t>在实验室人为地对条件进行控制，针对性地再现或阻断特定的生命过程，以期了解生命活动的规律</a:t>
            </a:r>
            <a:r>
              <a:rPr lang="en-US" altLang="zh-CN" sz="2800" b="1" dirty="0">
                <a:solidFill>
                  <a:srgbClr val="003366"/>
                </a:solidFill>
                <a:latin typeface="Times New Roman" pitchFamily="18" charset="0"/>
                <a:ea typeface="楷体" pitchFamily="49" charset="-122"/>
                <a:cs typeface="Times New Roman" pitchFamily="18" charset="0"/>
              </a:rPr>
              <a:t>---</a:t>
            </a:r>
            <a:r>
              <a:rPr lang="zh-CN" altLang="en-US" sz="2800" b="1" dirty="0">
                <a:solidFill>
                  <a:srgbClr val="C00000"/>
                </a:solidFill>
                <a:latin typeface="Times New Roman" pitchFamily="18" charset="0"/>
                <a:ea typeface="楷体" pitchFamily="49" charset="-122"/>
                <a:cs typeface="Times New Roman" pitchFamily="18" charset="0"/>
              </a:rPr>
              <a:t>实验生物学</a:t>
            </a:r>
          </a:p>
          <a:p>
            <a:pPr marL="374650" marR="0" lvl="0" indent="-374650" algn="just" defTabSz="914400" eaLnBrk="1" latinLnBrk="0" hangingPunct="1">
              <a:lnSpc>
                <a:spcPts val="3360"/>
              </a:lnSpc>
              <a:spcBef>
                <a:spcPts val="600"/>
              </a:spcBef>
              <a:buClr>
                <a:srgbClr val="C00000"/>
              </a:buClr>
              <a:buSzPct val="70000"/>
              <a:buFont typeface="Wingdings" pitchFamily="2" charset="2"/>
              <a:buChar char="Ø"/>
              <a:tabLst/>
            </a:pPr>
            <a:r>
              <a:rPr lang="zh-CN" altLang="en-US" sz="2800" b="1" dirty="0">
                <a:solidFill>
                  <a:srgbClr val="003366"/>
                </a:solidFill>
                <a:latin typeface="Times New Roman" pitchFamily="18" charset="0"/>
                <a:ea typeface="楷体" pitchFamily="49" charset="-122"/>
                <a:cs typeface="Times New Roman" pitchFamily="18" charset="0"/>
              </a:rPr>
              <a:t>在观察、实验和科学假设的基础上，以等效或近似的人工模型模拟生命过程，以求达到对生命现象的了解和预测</a:t>
            </a:r>
            <a:r>
              <a:rPr lang="en-US" altLang="zh-CN" sz="2800" b="1" dirty="0">
                <a:solidFill>
                  <a:srgbClr val="003366"/>
                </a:solidFill>
                <a:latin typeface="Times New Roman" pitchFamily="18" charset="0"/>
                <a:ea typeface="楷体" pitchFamily="49" charset="-122"/>
                <a:cs typeface="Times New Roman" pitchFamily="18" charset="0"/>
              </a:rPr>
              <a:t>---</a:t>
            </a:r>
            <a:r>
              <a:rPr lang="zh-CN" altLang="en-US" sz="2800" b="1" dirty="0">
                <a:solidFill>
                  <a:srgbClr val="C00000"/>
                </a:solidFill>
                <a:latin typeface="Times New Roman" pitchFamily="18" charset="0"/>
                <a:ea typeface="楷体" pitchFamily="49" charset="-122"/>
                <a:cs typeface="Times New Roman" pitchFamily="18" charset="0"/>
              </a:rPr>
              <a:t>创造生物学</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3371243892"/>
      </p:ext>
    </p:extLst>
  </p:cSld>
  <p:clrMapOvr>
    <a:masterClrMapping/>
  </p:clrMapOvr>
  <p:transition>
    <p:strips dir="ld"/>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23" name="Picture 3"/>
          <p:cNvPicPr>
            <a:picLocks noChangeAspect="1" noChangeArrowheads="1"/>
          </p:cNvPicPr>
          <p:nvPr/>
        </p:nvPicPr>
        <p:blipFill>
          <a:blip r:embed="rId2" cstate="print"/>
          <a:srcRect/>
          <a:stretch>
            <a:fillRect/>
          </a:stretch>
        </p:blipFill>
        <p:spPr bwMode="auto">
          <a:xfrm>
            <a:off x="3352800" y="0"/>
            <a:ext cx="5791200" cy="5727942"/>
          </a:xfrm>
          <a:prstGeom prst="rect">
            <a:avLst/>
          </a:prstGeom>
          <a:noFill/>
          <a:ln w="9525">
            <a:noFill/>
            <a:miter lim="800000"/>
            <a:headEnd/>
            <a:tailEnd/>
          </a:ln>
          <a:effectLst/>
        </p:spPr>
      </p:pic>
      <p:pic>
        <p:nvPicPr>
          <p:cNvPr id="389124" name="Picture 4" descr="4622"/>
          <p:cNvPicPr>
            <a:picLocks noChangeAspect="1" noChangeArrowheads="1"/>
          </p:cNvPicPr>
          <p:nvPr/>
        </p:nvPicPr>
        <p:blipFill>
          <a:blip r:embed="rId3" cstate="print"/>
          <a:srcRect/>
          <a:stretch>
            <a:fillRect/>
          </a:stretch>
        </p:blipFill>
        <p:spPr bwMode="auto">
          <a:xfrm>
            <a:off x="152400" y="1905000"/>
            <a:ext cx="3276600" cy="4358998"/>
          </a:xfrm>
          <a:prstGeom prst="rect">
            <a:avLst/>
          </a:prstGeom>
          <a:noFill/>
        </p:spPr>
      </p:pic>
    </p:spTree>
    <p:extLst>
      <p:ext uri="{BB962C8B-B14F-4D97-AF65-F5344CB8AC3E}">
        <p14:creationId xmlns:p14="http://schemas.microsoft.com/office/powerpoint/2010/main" val="2126332655"/>
      </p:ext>
    </p:extLst>
  </p:cSld>
  <p:clrMapOvr>
    <a:masterClrMapping/>
  </p:clrMapOvr>
  <p:transition>
    <p:strips dir="ld"/>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7" name="Rectangle 3"/>
          <p:cNvSpPr>
            <a:spLocks noChangeArrowheads="1"/>
          </p:cNvSpPr>
          <p:nvPr/>
        </p:nvSpPr>
        <p:spPr bwMode="auto">
          <a:xfrm>
            <a:off x="304800" y="1524000"/>
            <a:ext cx="32766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chemeClr val="hlink"/>
              </a:buClr>
              <a:buSzPts val="2200"/>
              <a:buFont typeface="Wingdings" pitchFamily="2" charset="2"/>
              <a:buChar char="n"/>
              <a:tabLst/>
            </a:pPr>
            <a:r>
              <a:rPr kumimoji="0" lang="en-US" altLang="zh-CN" sz="3200" b="1" i="0" u="none" strike="noStrike" cap="none" normalizeH="0" baseline="0" dirty="0">
                <a:ln>
                  <a:noFill/>
                </a:ln>
                <a:solidFill>
                  <a:schemeClr val="tx2"/>
                </a:solidFill>
                <a:effectLst>
                  <a:outerShdw blurRad="38100" dist="38100" dir="2700000" algn="tl">
                    <a:srgbClr val="C0C0C0"/>
                  </a:outerShdw>
                </a:effectLst>
                <a:latin typeface="Times New Roman" pitchFamily="18" charset="0"/>
                <a:ea typeface="宋体" pitchFamily="2" charset="-122"/>
              </a:rPr>
              <a:t>Petri Disks</a:t>
            </a:r>
          </a:p>
          <a:p>
            <a:pPr marL="342900" marR="0" lvl="0" indent="-342900" algn="l" defTabSz="914400" rtl="0" eaLnBrk="0" fontAlgn="base" latinLnBrk="0" hangingPunct="0">
              <a:lnSpc>
                <a:spcPct val="100000"/>
              </a:lnSpc>
              <a:spcBef>
                <a:spcPct val="20000"/>
              </a:spcBef>
              <a:spcAft>
                <a:spcPct val="0"/>
              </a:spcAft>
              <a:buClr>
                <a:schemeClr val="hlink"/>
              </a:buClr>
              <a:buSzPts val="2200"/>
              <a:buFont typeface="Wingdings" pitchFamily="2" charset="2"/>
              <a:buChar char="n"/>
              <a:tabLst/>
            </a:pPr>
            <a:r>
              <a:rPr kumimoji="0" lang="en-US" altLang="zh-CN" sz="3200" b="1" i="0" u="none" strike="noStrike" cap="none" normalizeH="0" baseline="0" dirty="0">
                <a:ln>
                  <a:noFill/>
                </a:ln>
                <a:solidFill>
                  <a:schemeClr val="tx2"/>
                </a:solidFill>
                <a:effectLst>
                  <a:outerShdw blurRad="38100" dist="38100" dir="2700000" algn="tl">
                    <a:srgbClr val="C0C0C0"/>
                  </a:outerShdw>
                </a:effectLst>
                <a:latin typeface="Times New Roman" pitchFamily="18" charset="0"/>
                <a:ea typeface="宋体" pitchFamily="2" charset="-122"/>
              </a:rPr>
              <a:t>Shake Flasks</a:t>
            </a:r>
          </a:p>
          <a:p>
            <a:pPr marL="342900" marR="0" lvl="0" indent="-342900" algn="l" defTabSz="914400" rtl="0" eaLnBrk="0" fontAlgn="base" latinLnBrk="0" hangingPunct="0">
              <a:lnSpc>
                <a:spcPct val="100000"/>
              </a:lnSpc>
              <a:spcBef>
                <a:spcPct val="20000"/>
              </a:spcBef>
              <a:spcAft>
                <a:spcPct val="0"/>
              </a:spcAft>
              <a:buClr>
                <a:schemeClr val="hlink"/>
              </a:buClr>
              <a:buSzPts val="2200"/>
              <a:buFont typeface="Wingdings" pitchFamily="2" charset="2"/>
              <a:buChar char="n"/>
              <a:tabLst/>
            </a:pPr>
            <a:r>
              <a:rPr kumimoji="0" lang="en-US" altLang="zh-CN" sz="3200" b="1" i="0" u="none" strike="noStrike" cap="none" normalizeH="0" baseline="0" dirty="0" err="1">
                <a:ln>
                  <a:noFill/>
                </a:ln>
                <a:solidFill>
                  <a:schemeClr val="tx2"/>
                </a:solidFill>
                <a:effectLst>
                  <a:outerShdw blurRad="38100" dist="38100" dir="2700000" algn="tl">
                    <a:srgbClr val="C0C0C0"/>
                  </a:outerShdw>
                </a:effectLst>
                <a:latin typeface="Times New Roman" pitchFamily="18" charset="0"/>
                <a:ea typeface="宋体" pitchFamily="2" charset="-122"/>
              </a:rPr>
              <a:t>Fermentor</a:t>
            </a:r>
            <a:endParaRPr kumimoji="0" lang="zh-CN" altLang="zh-CN" sz="3200" b="0" i="0" u="none" strike="noStrike" cap="none" normalizeH="0" baseline="0" dirty="0">
              <a:ln>
                <a:noFill/>
              </a:ln>
              <a:solidFill>
                <a:schemeClr val="tx1"/>
              </a:solidFill>
              <a:effectLst/>
              <a:latin typeface="Arial" pitchFamily="34" charset="0"/>
            </a:endParaRPr>
          </a:p>
        </p:txBody>
      </p:sp>
      <p:pic>
        <p:nvPicPr>
          <p:cNvPr id="390148" name="Picture 4" descr="Fig"/>
          <p:cNvPicPr>
            <a:picLocks noChangeAspect="1" noChangeArrowheads="1"/>
          </p:cNvPicPr>
          <p:nvPr/>
        </p:nvPicPr>
        <p:blipFill>
          <a:blip r:embed="rId2" cstate="print"/>
          <a:srcRect/>
          <a:stretch>
            <a:fillRect/>
          </a:stretch>
        </p:blipFill>
        <p:spPr bwMode="auto">
          <a:xfrm>
            <a:off x="0" y="3276600"/>
            <a:ext cx="3429000" cy="3095625"/>
          </a:xfrm>
          <a:prstGeom prst="rect">
            <a:avLst/>
          </a:prstGeom>
          <a:noFill/>
        </p:spPr>
      </p:pic>
      <p:pic>
        <p:nvPicPr>
          <p:cNvPr id="390146" name="Picture 2" descr="Fig"/>
          <p:cNvPicPr>
            <a:picLocks noChangeAspect="1" noChangeArrowheads="1"/>
          </p:cNvPicPr>
          <p:nvPr/>
        </p:nvPicPr>
        <p:blipFill>
          <a:blip r:embed="rId3" cstate="print"/>
          <a:srcRect/>
          <a:stretch>
            <a:fillRect/>
          </a:stretch>
        </p:blipFill>
        <p:spPr bwMode="auto">
          <a:xfrm>
            <a:off x="2743200" y="2971800"/>
            <a:ext cx="3429000" cy="2460625"/>
          </a:xfrm>
          <a:prstGeom prst="rect">
            <a:avLst/>
          </a:prstGeom>
          <a:noFill/>
        </p:spPr>
      </p:pic>
      <p:pic>
        <p:nvPicPr>
          <p:cNvPr id="390149" name="Picture 5" descr="Fermentor"/>
          <p:cNvPicPr>
            <a:picLocks noChangeAspect="1" noChangeArrowheads="1"/>
          </p:cNvPicPr>
          <p:nvPr/>
        </p:nvPicPr>
        <p:blipFill>
          <a:blip r:embed="rId4" cstate="print"/>
          <a:srcRect/>
          <a:stretch>
            <a:fillRect/>
          </a:stretch>
        </p:blipFill>
        <p:spPr bwMode="auto">
          <a:xfrm>
            <a:off x="5638800" y="228600"/>
            <a:ext cx="3294062" cy="4267200"/>
          </a:xfrm>
          <a:prstGeom prst="rect">
            <a:avLst/>
          </a:prstGeom>
          <a:noFill/>
        </p:spPr>
      </p:pic>
    </p:spTree>
    <p:extLst>
      <p:ext uri="{BB962C8B-B14F-4D97-AF65-F5344CB8AC3E}">
        <p14:creationId xmlns:p14="http://schemas.microsoft.com/office/powerpoint/2010/main" val="3820420290"/>
      </p:ext>
    </p:extLst>
  </p:cSld>
  <p:clrMapOvr>
    <a:masterClrMapping/>
  </p:clrMapOvr>
  <p:transition>
    <p:strips dir="ld"/>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2.png"/>
          <p:cNvPicPr>
            <a:picLocks noChangeAspect="1"/>
          </p:cNvPicPr>
          <p:nvPr/>
        </p:nvPicPr>
        <p:blipFill>
          <a:blip r:embed="rId2" cstate="print"/>
          <a:stretch>
            <a:fillRect/>
          </a:stretch>
        </p:blipFill>
        <p:spPr>
          <a:xfrm>
            <a:off x="228600" y="304800"/>
            <a:ext cx="8614444" cy="4572000"/>
          </a:xfrm>
          <a:prstGeom prst="rect">
            <a:avLst/>
          </a:prstGeom>
        </p:spPr>
      </p:pic>
      <p:sp>
        <p:nvSpPr>
          <p:cNvPr id="391170" name="Text Box 2"/>
          <p:cNvSpPr txBox="1">
            <a:spLocks noChangeArrowheads="1"/>
          </p:cNvSpPr>
          <p:nvPr/>
        </p:nvSpPr>
        <p:spPr bwMode="auto">
          <a:xfrm>
            <a:off x="1752600" y="5410200"/>
            <a:ext cx="6248400" cy="4616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2400" b="0" i="0" u="none" strike="noStrike" cap="none" normalizeH="0" baseline="0" dirty="0">
                <a:ln>
                  <a:noFill/>
                </a:ln>
                <a:solidFill>
                  <a:schemeClr val="tx1"/>
                </a:solidFill>
                <a:effectLst/>
                <a:latin typeface="黑体" pitchFamily="49" charset="-122"/>
                <a:ea typeface="黑体" pitchFamily="49" charset="-122"/>
                <a:cs typeface="宋体" pitchFamily="2" charset="-122"/>
              </a:rPr>
              <a:t>曲颈甑实验证明“</a:t>
            </a:r>
            <a:r>
              <a:rPr kumimoji="0" lang="zh-CN" sz="2400" b="0" i="0" u="none" strike="noStrike" cap="none" normalizeH="0" baseline="0" dirty="0">
                <a:ln>
                  <a:noFill/>
                </a:ln>
                <a:solidFill>
                  <a:srgbClr val="EC0000"/>
                </a:solidFill>
                <a:effectLst/>
                <a:latin typeface="黑体" pitchFamily="49" charset="-122"/>
                <a:ea typeface="黑体" pitchFamily="49" charset="-122"/>
                <a:cs typeface="宋体" pitchFamily="2" charset="-122"/>
              </a:rPr>
              <a:t>种质论</a:t>
            </a:r>
            <a:r>
              <a:rPr kumimoji="0" lang="zh-CN" sz="2400" b="0" i="0" u="none" strike="noStrike" cap="none" normalizeH="0" baseline="0" dirty="0">
                <a:ln>
                  <a:noFill/>
                </a:ln>
                <a:solidFill>
                  <a:schemeClr val="tx1"/>
                </a:solidFill>
                <a:effectLst/>
                <a:latin typeface="黑体" pitchFamily="49" charset="-122"/>
                <a:ea typeface="黑体" pitchFamily="49" charset="-122"/>
                <a:cs typeface="宋体" pitchFamily="2" charset="-122"/>
              </a:rPr>
              <a:t>”批驳“</a:t>
            </a:r>
            <a:r>
              <a:rPr lang="zh-CN" sz="2400" dirty="0">
                <a:solidFill>
                  <a:srgbClr val="EC0000"/>
                </a:solidFill>
                <a:latin typeface="黑体" pitchFamily="49" charset="-122"/>
                <a:ea typeface="黑体" pitchFamily="49" charset="-122"/>
                <a:cs typeface="宋体" pitchFamily="2" charset="-122"/>
              </a:rPr>
              <a:t>腐生论</a:t>
            </a:r>
            <a:r>
              <a:rPr kumimoji="0" lang="zh-CN" sz="2400" b="0" i="0" u="none" strike="noStrike" cap="none" normalizeH="0" baseline="0" dirty="0">
                <a:ln>
                  <a:noFill/>
                </a:ln>
                <a:solidFill>
                  <a:schemeClr val="tx1"/>
                </a:solidFill>
                <a:effectLst/>
                <a:latin typeface="黑体" pitchFamily="49" charset="-122"/>
                <a:ea typeface="黑体" pitchFamily="49" charset="-122"/>
                <a:cs typeface="宋体" pitchFamily="2" charset="-122"/>
              </a:rPr>
              <a:t>”</a:t>
            </a:r>
            <a:endParaRPr kumimoji="0" lang="zh-CN" sz="1800" b="0" i="0" u="none" strike="noStrike" cap="none" normalizeH="0" baseline="0" dirty="0">
              <a:ln>
                <a:noFill/>
              </a:ln>
              <a:solidFill>
                <a:schemeClr val="tx1"/>
              </a:solidFill>
              <a:effectLst/>
              <a:latin typeface="黑体" pitchFamily="49" charset="-122"/>
              <a:ea typeface="黑体" pitchFamily="49" charset="-122"/>
              <a:cs typeface="宋体" pitchFamily="2" charset="-122"/>
            </a:endParaRPr>
          </a:p>
        </p:txBody>
      </p:sp>
    </p:spTree>
    <p:extLst>
      <p:ext uri="{BB962C8B-B14F-4D97-AF65-F5344CB8AC3E}">
        <p14:creationId xmlns:p14="http://schemas.microsoft.com/office/powerpoint/2010/main" val="911989966"/>
      </p:ext>
    </p:extLst>
  </p:cSld>
  <p:clrMapOvr>
    <a:masterClrMapping/>
  </p:clrMapOvr>
  <p:transition>
    <p:strips dir="ld"/>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2194" name="Picture 2"/>
          <p:cNvPicPr>
            <a:picLocks noChangeAspect="1" noChangeArrowheads="1"/>
          </p:cNvPicPr>
          <p:nvPr/>
        </p:nvPicPr>
        <p:blipFill>
          <a:blip r:embed="rId2" cstate="print"/>
          <a:srcRect/>
          <a:stretch>
            <a:fillRect/>
          </a:stretch>
        </p:blipFill>
        <p:spPr bwMode="auto">
          <a:xfrm>
            <a:off x="0" y="0"/>
            <a:ext cx="9144000" cy="6905625"/>
          </a:xfrm>
          <a:prstGeom prst="rect">
            <a:avLst/>
          </a:prstGeom>
          <a:noFill/>
          <a:ln w="9525">
            <a:noFill/>
            <a:miter lim="800000"/>
            <a:headEnd/>
            <a:tailEnd/>
          </a:ln>
          <a:effectLst/>
        </p:spPr>
      </p:pic>
    </p:spTree>
    <p:extLst>
      <p:ext uri="{BB962C8B-B14F-4D97-AF65-F5344CB8AC3E}">
        <p14:creationId xmlns:p14="http://schemas.microsoft.com/office/powerpoint/2010/main" val="1131089021"/>
      </p:ext>
    </p:extLst>
  </p:cSld>
  <p:clrMapOvr>
    <a:masterClrMapping/>
  </p:clrMapOvr>
  <p:transition>
    <p:strips dir="ld"/>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04800" y="1624013"/>
            <a:ext cx="8088312" cy="4319587"/>
          </a:xfrm>
        </p:spPr>
        <p:txBody>
          <a:bodyPr/>
          <a:lstStyle/>
          <a:p>
            <a:pPr indent="0" algn="just">
              <a:lnSpc>
                <a:spcPct val="125000"/>
              </a:lnSpc>
              <a:spcBef>
                <a:spcPts val="600"/>
              </a:spcBef>
              <a:buNone/>
            </a:pPr>
            <a:r>
              <a:rPr lang="en-US" altLang="zh-CN" sz="1800" kern="100" dirty="0">
                <a:effectLst/>
                <a:latin typeface="Times New Roman" panose="02020603050405020304" pitchFamily="18" charset="0"/>
                <a:ea typeface="宋体" panose="02010600030101010101" pitchFamily="2" charset="-122"/>
              </a:rPr>
              <a:t>1</a:t>
            </a:r>
            <a:r>
              <a:rPr lang="zh-CN" altLang="zh-CN" sz="1800" kern="100" dirty="0">
                <a:effectLst/>
                <a:latin typeface="Times New Roman" panose="02020603050405020304" pitchFamily="18" charset="0"/>
                <a:ea typeface="宋体" panose="02010600030101010101" pitchFamily="2" charset="-122"/>
              </a:rPr>
              <a:t>、能掌握生物化学与微生物学相关的基本知识，包括生物的化学组成、结构及生命过程中各种化学变化，以及各类微生物的形态结构、生长繁殖、生理代谢、遗传变异、生态分布等生命活动的基本理论，能正确表达资源循环与高效利用中与基础生物化学和微生物学相关的复杂工程问题。</a:t>
            </a:r>
          </a:p>
          <a:p>
            <a:pPr indent="0" algn="just">
              <a:lnSpc>
                <a:spcPct val="125000"/>
              </a:lnSpc>
              <a:spcBef>
                <a:spcPts val="600"/>
              </a:spcBef>
              <a:buNone/>
            </a:pPr>
            <a:r>
              <a:rPr lang="en-US" altLang="zh-CN" sz="1800" kern="100" dirty="0">
                <a:effectLst/>
                <a:latin typeface="Times New Roman" panose="02020603050405020304" pitchFamily="18" charset="0"/>
                <a:ea typeface="宋体" panose="02010600030101010101" pitchFamily="2" charset="-122"/>
              </a:rPr>
              <a:t>2</a:t>
            </a:r>
            <a:r>
              <a:rPr lang="zh-CN" altLang="zh-CN" sz="1800" kern="100" dirty="0">
                <a:effectLst/>
                <a:latin typeface="Times New Roman" panose="02020603050405020304" pitchFamily="18" charset="0"/>
                <a:ea typeface="宋体" panose="02010600030101010101" pitchFamily="2" charset="-122"/>
              </a:rPr>
              <a:t>、能认识到微生物代谢途径的多样性，能运用其基本特性与原理分析以生物法进行资源循环与高效利用中的影响因素，能初步评价生物过程，并获得有效结论。</a:t>
            </a:r>
          </a:p>
          <a:p>
            <a:pPr indent="0" algn="just">
              <a:lnSpc>
                <a:spcPct val="125000"/>
              </a:lnSpc>
              <a:spcBef>
                <a:spcPts val="600"/>
              </a:spcBef>
              <a:buNone/>
            </a:pPr>
            <a:r>
              <a:rPr lang="en-US" altLang="zh-CN" sz="1800" kern="100" dirty="0">
                <a:effectLst/>
                <a:latin typeface="Times New Roman" panose="02020603050405020304" pitchFamily="18" charset="0"/>
                <a:ea typeface="宋体" panose="02010600030101010101" pitchFamily="2" charset="-122"/>
              </a:rPr>
              <a:t>3</a:t>
            </a:r>
            <a:r>
              <a:rPr lang="zh-CN" altLang="zh-CN" sz="1800" kern="100" dirty="0">
                <a:effectLst/>
                <a:latin typeface="Times New Roman" panose="02020603050405020304" pitchFamily="18" charset="0"/>
                <a:ea typeface="宋体" panose="02010600030101010101" pitchFamily="2" charset="-122"/>
              </a:rPr>
              <a:t>、能理解微生物与生物化学基本理论知识及相关生物学实验的设计原理、实验方法和分析方法，具备应用生物学基础知识解决资源循环与利用工程领域过程工艺开发中复杂问题的基础。</a:t>
            </a:r>
          </a:p>
        </p:txBody>
      </p:sp>
      <p:sp>
        <p:nvSpPr>
          <p:cNvPr id="3" name="标题 2"/>
          <p:cNvSpPr>
            <a:spLocks noGrp="1"/>
          </p:cNvSpPr>
          <p:nvPr>
            <p:ph type="title"/>
          </p:nvPr>
        </p:nvSpPr>
        <p:spPr/>
        <p:txBody>
          <a:bodyPr/>
          <a:lstStyle/>
          <a:p>
            <a:r>
              <a:rPr lang="zh-CN" altLang="en-US" dirty="0"/>
              <a:t>目标</a:t>
            </a:r>
          </a:p>
        </p:txBody>
      </p:sp>
      <p:sp>
        <p:nvSpPr>
          <p:cNvPr id="4" name="灯片编号占位符 3"/>
          <p:cNvSpPr>
            <a:spLocks noGrp="1"/>
          </p:cNvSpPr>
          <p:nvPr>
            <p:ph type="sldNum" sz="quarter" idx="10"/>
          </p:nvPr>
        </p:nvSpPr>
        <p:spPr/>
        <p:txBody>
          <a:bodyPr/>
          <a:lstStyle/>
          <a:p>
            <a:fld id="{82CDF444-4514-41F6-BB23-0BA8864D47CA}" type="slidenum">
              <a:rPr lang="zh-CN" altLang="en-US" smtClean="0"/>
              <a:pPr/>
              <a:t>76</a:t>
            </a:fld>
            <a:endParaRPr lang="zh-CN" altLang="en-US" dirty="0"/>
          </a:p>
        </p:txBody>
      </p:sp>
    </p:spTree>
    <p:extLst>
      <p:ext uri="{BB962C8B-B14F-4D97-AF65-F5344CB8AC3E}">
        <p14:creationId xmlns:p14="http://schemas.microsoft.com/office/powerpoint/2010/main" val="2625863363"/>
      </p:ext>
    </p:extLst>
  </p:cSld>
  <p:clrMapOvr>
    <a:masterClrMapping/>
  </p:clrMapOvr>
  <p:transition>
    <p:strips dir="ld"/>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04800" y="1624013"/>
            <a:ext cx="8088312" cy="4319587"/>
          </a:xfrm>
        </p:spPr>
        <p:txBody>
          <a:bodyPr/>
          <a:lstStyle/>
          <a:p>
            <a:pPr indent="0" algn="just">
              <a:lnSpc>
                <a:spcPct val="125000"/>
              </a:lnSpc>
              <a:spcBef>
                <a:spcPts val="600"/>
              </a:spcBef>
              <a:buNone/>
            </a:pPr>
            <a:r>
              <a:rPr lang="en-US" altLang="zh-CN" sz="1800" kern="100" dirty="0">
                <a:effectLst/>
                <a:latin typeface="Times New Roman" panose="02020603050405020304" pitchFamily="18" charset="0"/>
                <a:ea typeface="宋体" panose="02010600030101010101" pitchFamily="2" charset="-122"/>
              </a:rPr>
              <a:t>4</a:t>
            </a:r>
            <a:r>
              <a:rPr lang="zh-CN" altLang="zh-CN" sz="1800" kern="100" dirty="0">
                <a:effectLst/>
                <a:latin typeface="Times New Roman" panose="02020603050405020304" pitchFamily="18" charset="0"/>
                <a:ea typeface="宋体" panose="02010600030101010101" pitchFamily="2" charset="-122"/>
              </a:rPr>
              <a:t>、能了解生物冶金、脱硅等资源加工的新方法、新技术的工艺过程、技术难点及发展趋势。了解微生物在处理冶金工业废水和环境治理中的应用，能够从环境保护和可持续发展的角度思考资源循环与高效利用工程实践的可持续性。</a:t>
            </a:r>
            <a:endParaRPr lang="en-US" altLang="zh-CN" sz="1800" kern="100" dirty="0">
              <a:effectLst/>
              <a:latin typeface="Times New Roman" panose="02020603050405020304" pitchFamily="18" charset="0"/>
              <a:ea typeface="宋体" panose="02010600030101010101" pitchFamily="2" charset="-122"/>
            </a:endParaRPr>
          </a:p>
          <a:p>
            <a:pPr indent="0" algn="just">
              <a:lnSpc>
                <a:spcPct val="125000"/>
              </a:lnSpc>
              <a:spcBef>
                <a:spcPts val="600"/>
              </a:spcBef>
              <a:buNone/>
            </a:pPr>
            <a:r>
              <a:rPr lang="en-US" altLang="zh-CN" sz="1800" kern="100" dirty="0">
                <a:effectLst/>
                <a:latin typeface="Times New Roman" panose="02020603050405020304" pitchFamily="18" charset="0"/>
                <a:ea typeface="宋体" panose="02010600030101010101" pitchFamily="2" charset="-122"/>
              </a:rPr>
              <a:t>5</a:t>
            </a:r>
            <a:r>
              <a:rPr lang="zh-CN" altLang="zh-CN" sz="1800" kern="100" dirty="0">
                <a:effectLst/>
                <a:latin typeface="Times New Roman" panose="02020603050405020304" pitchFamily="18" charset="0"/>
                <a:ea typeface="宋体" panose="02010600030101010101" pitchFamily="2" charset="-122"/>
              </a:rPr>
              <a:t>、能理解资源循环利用是可持续发展的重要组成部分，对我国社会主义经济发展起到的重要作用，理解个人在维护自然环境中的责任，能践行社会主义核心价值观，理解个人与社会的关系。</a:t>
            </a:r>
          </a:p>
        </p:txBody>
      </p:sp>
      <p:sp>
        <p:nvSpPr>
          <p:cNvPr id="3" name="标题 2"/>
          <p:cNvSpPr>
            <a:spLocks noGrp="1"/>
          </p:cNvSpPr>
          <p:nvPr>
            <p:ph type="title"/>
          </p:nvPr>
        </p:nvSpPr>
        <p:spPr/>
        <p:txBody>
          <a:bodyPr/>
          <a:lstStyle/>
          <a:p>
            <a:r>
              <a:rPr lang="zh-CN" altLang="en-US" dirty="0"/>
              <a:t>目标</a:t>
            </a:r>
          </a:p>
        </p:txBody>
      </p:sp>
      <p:sp>
        <p:nvSpPr>
          <p:cNvPr id="4" name="灯片编号占位符 3"/>
          <p:cNvSpPr>
            <a:spLocks noGrp="1"/>
          </p:cNvSpPr>
          <p:nvPr>
            <p:ph type="sldNum" sz="quarter" idx="10"/>
          </p:nvPr>
        </p:nvSpPr>
        <p:spPr/>
        <p:txBody>
          <a:bodyPr/>
          <a:lstStyle/>
          <a:p>
            <a:fld id="{82CDF444-4514-41F6-BB23-0BA8864D47CA}" type="slidenum">
              <a:rPr lang="zh-CN" altLang="en-US" smtClean="0"/>
              <a:pPr/>
              <a:t>77</a:t>
            </a:fld>
            <a:endParaRPr lang="zh-CN" altLang="en-US" dirty="0"/>
          </a:p>
        </p:txBody>
      </p:sp>
    </p:spTree>
    <p:extLst>
      <p:ext uri="{BB962C8B-B14F-4D97-AF65-F5344CB8AC3E}">
        <p14:creationId xmlns:p14="http://schemas.microsoft.com/office/powerpoint/2010/main" val="1476954031"/>
      </p:ext>
    </p:extLst>
  </p:cSld>
  <p:clrMapOvr>
    <a:masterClrMapping/>
  </p:clrMapOvr>
  <p:transition>
    <p:strips dir="ld"/>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69888" y="1981200"/>
            <a:ext cx="8316912" cy="4319587"/>
          </a:xfrm>
        </p:spPr>
        <p:txBody>
          <a:bodyPr/>
          <a:lstStyle/>
          <a:p>
            <a:pPr>
              <a:lnSpc>
                <a:spcPct val="150000"/>
              </a:lnSpc>
            </a:pPr>
            <a:r>
              <a:rPr lang="zh-CN" altLang="en-US" dirty="0"/>
              <a:t>掌握基础生物化学（</a:t>
            </a:r>
            <a:r>
              <a:rPr lang="zh-CN" altLang="en-US" dirty="0">
                <a:solidFill>
                  <a:srgbClr val="C00000"/>
                </a:solidFill>
              </a:rPr>
              <a:t>生物体分子结构与功能、物质代谢与调节以及遗传信息传递的基础与规律</a:t>
            </a:r>
            <a:r>
              <a:rPr lang="zh-CN" altLang="en-US" dirty="0"/>
              <a:t>）和微生物学（</a:t>
            </a:r>
            <a:r>
              <a:rPr lang="zh-CN" altLang="en-US" dirty="0">
                <a:solidFill>
                  <a:srgbClr val="C00000"/>
                </a:solidFill>
              </a:rPr>
              <a:t>各类微生物的形态结构、营养需求、生长代谢特性、遗传变异</a:t>
            </a:r>
            <a:r>
              <a:rPr lang="zh-CN" altLang="en-US" dirty="0"/>
              <a:t>）基本原理，了解</a:t>
            </a:r>
            <a:r>
              <a:rPr lang="zh-CN" altLang="en-US" dirty="0">
                <a:solidFill>
                  <a:srgbClr val="C00000"/>
                </a:solidFill>
              </a:rPr>
              <a:t>矿物资源生物技术的重要应用</a:t>
            </a:r>
            <a:r>
              <a:rPr lang="zh-CN" altLang="en-US" dirty="0"/>
              <a:t>。</a:t>
            </a:r>
          </a:p>
        </p:txBody>
      </p:sp>
      <p:sp>
        <p:nvSpPr>
          <p:cNvPr id="3" name="标题 2"/>
          <p:cNvSpPr>
            <a:spLocks noGrp="1"/>
          </p:cNvSpPr>
          <p:nvPr>
            <p:ph type="title"/>
          </p:nvPr>
        </p:nvSpPr>
        <p:spPr/>
        <p:txBody>
          <a:bodyPr/>
          <a:lstStyle/>
          <a:p>
            <a:r>
              <a:rPr lang="zh-CN" altLang="en-US" dirty="0"/>
              <a:t>要求</a:t>
            </a:r>
          </a:p>
        </p:txBody>
      </p:sp>
      <p:sp>
        <p:nvSpPr>
          <p:cNvPr id="4" name="灯片编号占位符 3"/>
          <p:cNvSpPr>
            <a:spLocks noGrp="1"/>
          </p:cNvSpPr>
          <p:nvPr>
            <p:ph type="sldNum" sz="quarter" idx="10"/>
          </p:nvPr>
        </p:nvSpPr>
        <p:spPr/>
        <p:txBody>
          <a:bodyPr/>
          <a:lstStyle/>
          <a:p>
            <a:fld id="{82CDF444-4514-41F6-BB23-0BA8864D47CA}" type="slidenum">
              <a:rPr lang="zh-CN" altLang="en-US" smtClean="0"/>
              <a:pPr/>
              <a:t>78</a:t>
            </a:fld>
            <a:endParaRPr lang="zh-CN" altLang="en-US" dirty="0"/>
          </a:p>
        </p:txBody>
      </p:sp>
    </p:spTree>
    <p:extLst>
      <p:ext uri="{BB962C8B-B14F-4D97-AF65-F5344CB8AC3E}">
        <p14:creationId xmlns:p14="http://schemas.microsoft.com/office/powerpoint/2010/main" val="4217701418"/>
      </p:ext>
    </p:extLst>
  </p:cSld>
  <p:clrMapOvr>
    <a:masterClrMapping/>
  </p:clrMapOvr>
  <p:transition>
    <p:strips dir="ld"/>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69888" y="1981200"/>
            <a:ext cx="8316912" cy="4319587"/>
          </a:xfrm>
        </p:spPr>
        <p:txBody>
          <a:bodyPr/>
          <a:lstStyle/>
          <a:p>
            <a:pPr>
              <a:lnSpc>
                <a:spcPct val="150000"/>
              </a:lnSpc>
            </a:pPr>
            <a:r>
              <a:rPr lang="zh-CN" altLang="en-US" dirty="0"/>
              <a:t>生物化学的主要研究内容是什么？</a:t>
            </a:r>
            <a:endParaRPr lang="en-US" altLang="zh-CN" dirty="0"/>
          </a:p>
          <a:p>
            <a:pPr>
              <a:lnSpc>
                <a:spcPct val="150000"/>
              </a:lnSpc>
            </a:pPr>
            <a:r>
              <a:rPr lang="zh-CN" altLang="en-US" dirty="0"/>
              <a:t>与工业生产和日常生活有哪些联系？</a:t>
            </a:r>
            <a:endParaRPr lang="en-US" altLang="zh-CN" dirty="0"/>
          </a:p>
          <a:p>
            <a:pPr>
              <a:lnSpc>
                <a:spcPct val="150000"/>
              </a:lnSpc>
            </a:pPr>
            <a:r>
              <a:rPr lang="zh-CN" altLang="en-US" dirty="0"/>
              <a:t>如何理解我国社会经济发展的可持续性与资源环境保护合理利用的重要性？</a:t>
            </a:r>
          </a:p>
        </p:txBody>
      </p:sp>
      <p:sp>
        <p:nvSpPr>
          <p:cNvPr id="3" name="标题 2"/>
          <p:cNvSpPr>
            <a:spLocks noGrp="1"/>
          </p:cNvSpPr>
          <p:nvPr>
            <p:ph type="title"/>
          </p:nvPr>
        </p:nvSpPr>
        <p:spPr/>
        <p:txBody>
          <a:bodyPr/>
          <a:lstStyle/>
          <a:p>
            <a:r>
              <a:rPr lang="zh-CN" altLang="en-US" dirty="0"/>
              <a:t>思考题</a:t>
            </a:r>
          </a:p>
        </p:txBody>
      </p:sp>
      <p:sp>
        <p:nvSpPr>
          <p:cNvPr id="4" name="灯片编号占位符 3"/>
          <p:cNvSpPr>
            <a:spLocks noGrp="1"/>
          </p:cNvSpPr>
          <p:nvPr>
            <p:ph type="sldNum" sz="quarter" idx="10"/>
          </p:nvPr>
        </p:nvSpPr>
        <p:spPr/>
        <p:txBody>
          <a:bodyPr/>
          <a:lstStyle/>
          <a:p>
            <a:fld id="{82CDF444-4514-41F6-BB23-0BA8864D47CA}" type="slidenum">
              <a:rPr lang="zh-CN" altLang="en-US" smtClean="0"/>
              <a:pPr/>
              <a:t>79</a:t>
            </a:fld>
            <a:endParaRPr lang="zh-CN" altLang="en-US" dirty="0"/>
          </a:p>
        </p:txBody>
      </p:sp>
    </p:spTree>
    <p:extLst>
      <p:ext uri="{BB962C8B-B14F-4D97-AF65-F5344CB8AC3E}">
        <p14:creationId xmlns:p14="http://schemas.microsoft.com/office/powerpoint/2010/main" val="2783966050"/>
      </p:ext>
    </p:extLst>
  </p:cSld>
  <p:clrMapOvr>
    <a:masterClrMapping/>
  </p:clrMapOvr>
  <p:transition>
    <p:strips dir="l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401D3FB-3C7B-43EA-B98B-BEE2C8A5D842}"/>
              </a:ext>
            </a:extLst>
          </p:cNvPr>
          <p:cNvSpPr>
            <a:spLocks noGrp="1"/>
          </p:cNvSpPr>
          <p:nvPr>
            <p:ph idx="1"/>
          </p:nvPr>
        </p:nvSpPr>
        <p:spPr/>
        <p:txBody>
          <a:bodyPr/>
          <a:lstStyle/>
          <a:p>
            <a:pPr marL="0" indent="0" algn="ctr">
              <a:buNone/>
            </a:pPr>
            <a:r>
              <a:rPr lang="zh-CN" altLang="en-US" dirty="0">
                <a:solidFill>
                  <a:srgbClr val="C00000"/>
                </a:solidFill>
              </a:rPr>
              <a:t>碳的循环</a:t>
            </a:r>
          </a:p>
        </p:txBody>
      </p:sp>
      <p:sp>
        <p:nvSpPr>
          <p:cNvPr id="3" name="标题 2">
            <a:extLst>
              <a:ext uri="{FF2B5EF4-FFF2-40B4-BE49-F238E27FC236}">
                <a16:creationId xmlns:a16="http://schemas.microsoft.com/office/drawing/2014/main" id="{9B3F9F9A-CE56-43E7-88E5-91965F4B4103}"/>
              </a:ext>
            </a:extLst>
          </p:cNvPr>
          <p:cNvSpPr>
            <a:spLocks noGrp="1"/>
          </p:cNvSpPr>
          <p:nvPr>
            <p:ph type="title"/>
          </p:nvPr>
        </p:nvSpPr>
        <p:spPr/>
        <p:txBody>
          <a:bodyPr/>
          <a:lstStyle/>
          <a:p>
            <a:r>
              <a:rPr lang="zh-CN" altLang="en-US" dirty="0">
                <a:solidFill>
                  <a:srgbClr val="C00000"/>
                </a:solidFill>
              </a:rPr>
              <a:t>生命科学与社会可持续发展</a:t>
            </a:r>
            <a:endParaRPr lang="zh-CN" altLang="en-US" dirty="0"/>
          </a:p>
        </p:txBody>
      </p:sp>
      <p:sp>
        <p:nvSpPr>
          <p:cNvPr id="4" name="灯片编号占位符 3">
            <a:extLst>
              <a:ext uri="{FF2B5EF4-FFF2-40B4-BE49-F238E27FC236}">
                <a16:creationId xmlns:a16="http://schemas.microsoft.com/office/drawing/2014/main" id="{917E6AFD-F019-4ADE-8FB5-8AB5319AC5B6}"/>
              </a:ext>
            </a:extLst>
          </p:cNvPr>
          <p:cNvSpPr>
            <a:spLocks noGrp="1"/>
          </p:cNvSpPr>
          <p:nvPr>
            <p:ph type="sldNum" sz="quarter" idx="10"/>
          </p:nvPr>
        </p:nvSpPr>
        <p:spPr/>
        <p:txBody>
          <a:bodyPr/>
          <a:lstStyle/>
          <a:p>
            <a:fld id="{82CDF444-4514-41F6-BB23-0BA8864D47CA}" type="slidenum">
              <a:rPr lang="zh-CN" altLang="en-US" smtClean="0"/>
              <a:pPr/>
              <a:t>8</a:t>
            </a:fld>
            <a:endParaRPr lang="zh-CN" altLang="en-US" dirty="0"/>
          </a:p>
        </p:txBody>
      </p:sp>
      <p:pic>
        <p:nvPicPr>
          <p:cNvPr id="9" name="图片 8">
            <a:extLst>
              <a:ext uri="{FF2B5EF4-FFF2-40B4-BE49-F238E27FC236}">
                <a16:creationId xmlns:a16="http://schemas.microsoft.com/office/drawing/2014/main" id="{5FFA22A4-D5D1-44E9-9F11-D71CB8FD29C5}"/>
              </a:ext>
            </a:extLst>
          </p:cNvPr>
          <p:cNvPicPr>
            <a:picLocks noChangeAspect="1"/>
          </p:cNvPicPr>
          <p:nvPr/>
        </p:nvPicPr>
        <p:blipFill>
          <a:blip r:embed="rId2"/>
          <a:stretch>
            <a:fillRect/>
          </a:stretch>
        </p:blipFill>
        <p:spPr>
          <a:xfrm>
            <a:off x="2058554" y="2514600"/>
            <a:ext cx="5026891" cy="3237872"/>
          </a:xfrm>
          <a:prstGeom prst="rect">
            <a:avLst/>
          </a:prstGeom>
        </p:spPr>
      </p:pic>
    </p:spTree>
    <p:extLst>
      <p:ext uri="{BB962C8B-B14F-4D97-AF65-F5344CB8AC3E}">
        <p14:creationId xmlns:p14="http://schemas.microsoft.com/office/powerpoint/2010/main" val="3366910033"/>
      </p:ext>
    </p:extLst>
  </p:cSld>
  <p:clrMapOvr>
    <a:masterClrMapping/>
  </p:clrMapOvr>
  <p:transition>
    <p:strips dir="l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401D3FB-3C7B-43EA-B98B-BEE2C8A5D842}"/>
              </a:ext>
            </a:extLst>
          </p:cNvPr>
          <p:cNvSpPr>
            <a:spLocks noGrp="1"/>
          </p:cNvSpPr>
          <p:nvPr>
            <p:ph idx="1"/>
          </p:nvPr>
        </p:nvSpPr>
        <p:spPr/>
        <p:txBody>
          <a:bodyPr/>
          <a:lstStyle/>
          <a:p>
            <a:pPr marL="0" indent="0" algn="ctr">
              <a:buNone/>
            </a:pPr>
            <a:r>
              <a:rPr lang="zh-CN" altLang="en-US" dirty="0">
                <a:solidFill>
                  <a:srgbClr val="C00000"/>
                </a:solidFill>
              </a:rPr>
              <a:t>碳的循环</a:t>
            </a:r>
          </a:p>
        </p:txBody>
      </p:sp>
      <p:sp>
        <p:nvSpPr>
          <p:cNvPr id="3" name="标题 2">
            <a:extLst>
              <a:ext uri="{FF2B5EF4-FFF2-40B4-BE49-F238E27FC236}">
                <a16:creationId xmlns:a16="http://schemas.microsoft.com/office/drawing/2014/main" id="{9B3F9F9A-CE56-43E7-88E5-91965F4B4103}"/>
              </a:ext>
            </a:extLst>
          </p:cNvPr>
          <p:cNvSpPr>
            <a:spLocks noGrp="1"/>
          </p:cNvSpPr>
          <p:nvPr>
            <p:ph type="title"/>
          </p:nvPr>
        </p:nvSpPr>
        <p:spPr/>
        <p:txBody>
          <a:bodyPr/>
          <a:lstStyle/>
          <a:p>
            <a:r>
              <a:rPr lang="zh-CN" altLang="en-US" dirty="0">
                <a:solidFill>
                  <a:srgbClr val="C00000"/>
                </a:solidFill>
              </a:rPr>
              <a:t>生命科学与社会可持续发展</a:t>
            </a:r>
            <a:endParaRPr lang="zh-CN" altLang="en-US" dirty="0"/>
          </a:p>
        </p:txBody>
      </p:sp>
      <p:sp>
        <p:nvSpPr>
          <p:cNvPr id="4" name="灯片编号占位符 3">
            <a:extLst>
              <a:ext uri="{FF2B5EF4-FFF2-40B4-BE49-F238E27FC236}">
                <a16:creationId xmlns:a16="http://schemas.microsoft.com/office/drawing/2014/main" id="{917E6AFD-F019-4ADE-8FB5-8AB5319AC5B6}"/>
              </a:ext>
            </a:extLst>
          </p:cNvPr>
          <p:cNvSpPr>
            <a:spLocks noGrp="1"/>
          </p:cNvSpPr>
          <p:nvPr>
            <p:ph type="sldNum" sz="quarter" idx="10"/>
          </p:nvPr>
        </p:nvSpPr>
        <p:spPr/>
        <p:txBody>
          <a:bodyPr/>
          <a:lstStyle/>
          <a:p>
            <a:fld id="{82CDF444-4514-41F6-BB23-0BA8864D47CA}" type="slidenum">
              <a:rPr lang="zh-CN" altLang="en-US" smtClean="0"/>
              <a:pPr/>
              <a:t>9</a:t>
            </a:fld>
            <a:endParaRPr lang="zh-CN" altLang="en-US" dirty="0"/>
          </a:p>
        </p:txBody>
      </p:sp>
      <p:pic>
        <p:nvPicPr>
          <p:cNvPr id="9" name="图片 8">
            <a:extLst>
              <a:ext uri="{FF2B5EF4-FFF2-40B4-BE49-F238E27FC236}">
                <a16:creationId xmlns:a16="http://schemas.microsoft.com/office/drawing/2014/main" id="{5FFA22A4-D5D1-44E9-9F11-D71CB8FD29C5}"/>
              </a:ext>
            </a:extLst>
          </p:cNvPr>
          <p:cNvPicPr>
            <a:picLocks noChangeAspect="1"/>
          </p:cNvPicPr>
          <p:nvPr/>
        </p:nvPicPr>
        <p:blipFill>
          <a:blip r:embed="rId2"/>
          <a:stretch>
            <a:fillRect/>
          </a:stretch>
        </p:blipFill>
        <p:spPr>
          <a:xfrm>
            <a:off x="2058554" y="2514600"/>
            <a:ext cx="5026891" cy="3237872"/>
          </a:xfrm>
          <a:prstGeom prst="rect">
            <a:avLst/>
          </a:prstGeom>
        </p:spPr>
      </p:pic>
    </p:spTree>
    <p:extLst>
      <p:ext uri="{BB962C8B-B14F-4D97-AF65-F5344CB8AC3E}">
        <p14:creationId xmlns:p14="http://schemas.microsoft.com/office/powerpoint/2010/main" val="190545698"/>
      </p:ext>
    </p:extLst>
  </p:cSld>
  <p:clrMapOvr>
    <a:masterClrMapping/>
  </p:clrMapOvr>
  <p:transition>
    <p:strips dir="ld"/>
  </p:transition>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黑体"/>
        <a:cs typeface=""/>
      </a:majorFont>
      <a:minorFont>
        <a:latin typeface="Arial"/>
        <a:ea typeface="华文中宋"/>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默认设计模板_2">
  <a:themeElements>
    <a:clrScheme name="默认设计模板_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_2">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_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_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_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_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_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_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_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_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_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_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_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_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5227</TotalTime>
  <Words>3704</Words>
  <Application>Microsoft Office PowerPoint</Application>
  <PresentationFormat>全屏显示(4:3)</PresentationFormat>
  <Paragraphs>340</Paragraphs>
  <Slides>79</Slides>
  <Notes>3</Notes>
  <HiddenSlides>1</HiddenSlides>
  <MMClips>0</MMClips>
  <ScaleCrop>false</ScaleCrop>
  <HeadingPairs>
    <vt:vector size="8" baseType="variant">
      <vt:variant>
        <vt:lpstr>已用的字体</vt:lpstr>
      </vt:variant>
      <vt:variant>
        <vt:i4>8</vt:i4>
      </vt:variant>
      <vt:variant>
        <vt:lpstr>主题</vt:lpstr>
      </vt:variant>
      <vt:variant>
        <vt:i4>3</vt:i4>
      </vt:variant>
      <vt:variant>
        <vt:lpstr>嵌入 OLE 服务器</vt:lpstr>
      </vt:variant>
      <vt:variant>
        <vt:i4>1</vt:i4>
      </vt:variant>
      <vt:variant>
        <vt:lpstr>幻灯片标题</vt:lpstr>
      </vt:variant>
      <vt:variant>
        <vt:i4>79</vt:i4>
      </vt:variant>
    </vt:vector>
  </HeadingPairs>
  <TitlesOfParts>
    <vt:vector size="91" baseType="lpstr">
      <vt:lpstr>黑体</vt:lpstr>
      <vt:lpstr>华文楷体</vt:lpstr>
      <vt:lpstr>宋体</vt:lpstr>
      <vt:lpstr>幼圆</vt:lpstr>
      <vt:lpstr>Arial</vt:lpstr>
      <vt:lpstr>Calibri</vt:lpstr>
      <vt:lpstr>Times New Roman</vt:lpstr>
      <vt:lpstr>Wingdings</vt:lpstr>
      <vt:lpstr>默认设计模板</vt:lpstr>
      <vt:lpstr>自定义设计方案</vt:lpstr>
      <vt:lpstr>默认设计模板_2</vt:lpstr>
      <vt:lpstr>Image</vt:lpstr>
      <vt:lpstr>微生物与生物化学基础</vt:lpstr>
      <vt:lpstr>PowerPoint 演示文稿</vt:lpstr>
      <vt:lpstr>生命科学的意义</vt:lpstr>
      <vt:lpstr>生命科学与社会可持续发展</vt:lpstr>
      <vt:lpstr>生命科学与社会可持续发展</vt:lpstr>
      <vt:lpstr>生命科学与社会可持续发展</vt:lpstr>
      <vt:lpstr>生命科学与社会可持续发展</vt:lpstr>
      <vt:lpstr>生命科学与社会可持续发展</vt:lpstr>
      <vt:lpstr>生命科学与社会可持续发展</vt:lpstr>
      <vt:lpstr>生命科学与社会可持续发展</vt:lpstr>
      <vt:lpstr>生命科学与社会可持续发展</vt:lpstr>
      <vt:lpstr>微生物与生物化学基础 课程的主要内容</vt:lpstr>
      <vt:lpstr>微生物与生物化学基础 课程的主要内容</vt:lpstr>
      <vt:lpstr>教材与参考资料</vt:lpstr>
      <vt:lpstr>生物化学绪论</vt:lpstr>
      <vt:lpstr>一、什么是生物化学</vt:lpstr>
      <vt:lpstr>生物化学的含义</vt:lpstr>
      <vt:lpstr>什么是生命？</vt:lpstr>
      <vt:lpstr>生命的定义</vt:lpstr>
      <vt:lpstr>生命的形式</vt:lpstr>
      <vt:lpstr>地球上的生命是丰富多彩的</vt:lpstr>
      <vt:lpstr>二、生命的基本特征</vt:lpstr>
      <vt:lpstr>化学成分的同一性</vt:lpstr>
      <vt:lpstr>PowerPoint 演示文稿</vt:lpstr>
      <vt:lpstr>生命具严谨有序的结构</vt:lpstr>
      <vt:lpstr>严整有序的结构</vt:lpstr>
      <vt:lpstr>PowerPoint 演示文稿</vt:lpstr>
      <vt:lpstr>生物体的高度化学复杂性和精细微观组织</vt:lpstr>
      <vt:lpstr>生命能自我繁殖</vt:lpstr>
      <vt:lpstr>生命的繁殖存在遗传和变异</vt:lpstr>
      <vt:lpstr>遗传变异</vt:lpstr>
      <vt:lpstr>PowerPoint 演示文稿</vt:lpstr>
      <vt:lpstr>生命会生长发育</vt:lpstr>
      <vt:lpstr>生命需新陈代谢</vt:lpstr>
      <vt:lpstr>PowerPoint 演示文稿</vt:lpstr>
      <vt:lpstr>PowerPoint 演示文稿</vt:lpstr>
      <vt:lpstr>PowerPoint 演示文稿</vt:lpstr>
      <vt:lpstr>生物体内部的化学成分及它们之间有规律的相互作用 </vt:lpstr>
      <vt:lpstr>生命有应激反应 </vt:lpstr>
      <vt:lpstr>生物体能对外环境作出反应</vt:lpstr>
      <vt:lpstr> 生物体能对内环境作出反应 </vt:lpstr>
      <vt:lpstr>生物的进化</vt:lpstr>
      <vt:lpstr>生命存在进化 </vt:lpstr>
      <vt:lpstr>三、研究对象和研究内容 </vt:lpstr>
      <vt:lpstr>三、研究对象和研究内容 </vt:lpstr>
      <vt:lpstr>PowerPoint 演示文稿</vt:lpstr>
      <vt:lpstr>PowerPoint 演示文稿</vt:lpstr>
      <vt:lpstr>生物化学的知识体系</vt:lpstr>
      <vt:lpstr>四、生物化学的发展——第一阶段</vt:lpstr>
      <vt:lpstr>生物化学的发展——第二阶段</vt:lpstr>
      <vt:lpstr>生物化学的发展——第三阶段</vt:lpstr>
      <vt:lpstr>DNA双螺旋结构</vt:lpstr>
      <vt:lpstr>分子遗传的中心法则</vt:lpstr>
      <vt:lpstr>基因工程方法的建立</vt:lpstr>
      <vt:lpstr>“人类基因组作图和测序”计划</vt:lpstr>
      <vt:lpstr>人类基因组计划的应用前景</vt:lpstr>
      <vt:lpstr>“垃圾DNA”</vt:lpstr>
      <vt:lpstr>p53被“Science”评为年度分子明星</vt:lpstr>
      <vt:lpstr>p53与细胞凋亡</vt:lpstr>
      <vt:lpstr>克隆羊诞生</vt:lpstr>
      <vt:lpstr>1999年  干细胞的研究工作 位列年度科学技术重大突破首位</vt:lpstr>
      <vt:lpstr>2002年  RNAi荣登重大科技突破榜首</vt:lpstr>
      <vt:lpstr>世界首次RNAi临床试验初获成功</vt:lpstr>
      <vt:lpstr>揭开人类基因组差异之谜</vt:lpstr>
      <vt:lpstr>PowerPoint 演示文稿</vt:lpstr>
      <vt:lpstr>细胞程序的重新设定</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目标</vt:lpstr>
      <vt:lpstr>目标</vt:lpstr>
      <vt:lpstr>要求</vt:lpstr>
      <vt:lpstr>思考题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subject>生物化学</dc:subject>
  <dc:creator>Shawn</dc:creator>
  <cp:lastModifiedBy>Lz</cp:lastModifiedBy>
  <cp:revision>326</cp:revision>
  <dcterms:created xsi:type="dcterms:W3CDTF">2004-06-22T17:32:35Z</dcterms:created>
  <dcterms:modified xsi:type="dcterms:W3CDTF">2021-03-03T01:48:24Z</dcterms:modified>
</cp:coreProperties>
</file>